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30"/>
  </p:notesMasterIdLst>
  <p:handoutMasterIdLst>
    <p:handoutMasterId r:id="rId31"/>
  </p:handoutMasterIdLst>
  <p:sldIdLst>
    <p:sldId id="292" r:id="rId2"/>
    <p:sldId id="313" r:id="rId3"/>
    <p:sldId id="357" r:id="rId4"/>
    <p:sldId id="663" r:id="rId5"/>
    <p:sldId id="662" r:id="rId6"/>
    <p:sldId id="664" r:id="rId7"/>
    <p:sldId id="665" r:id="rId8"/>
    <p:sldId id="648" r:id="rId9"/>
    <p:sldId id="645" r:id="rId10"/>
    <p:sldId id="666" r:id="rId11"/>
    <p:sldId id="667" r:id="rId12"/>
    <p:sldId id="647" r:id="rId13"/>
    <p:sldId id="650" r:id="rId14"/>
    <p:sldId id="653" r:id="rId15"/>
    <p:sldId id="514" r:id="rId16"/>
    <p:sldId id="515" r:id="rId17"/>
    <p:sldId id="516" r:id="rId18"/>
    <p:sldId id="517" r:id="rId19"/>
    <p:sldId id="518" r:id="rId20"/>
    <p:sldId id="519" r:id="rId21"/>
    <p:sldId id="520" r:id="rId22"/>
    <p:sldId id="521" r:id="rId23"/>
    <p:sldId id="522" r:id="rId24"/>
    <p:sldId id="526" r:id="rId25"/>
    <p:sldId id="657" r:id="rId26"/>
    <p:sldId id="661" r:id="rId27"/>
    <p:sldId id="559" r:id="rId28"/>
    <p:sldId id="315" r:id="rId29"/>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D200"/>
    <a:srgbClr val="FFFF99"/>
    <a:srgbClr val="FFFFCC"/>
    <a:srgbClr val="E89FFF"/>
    <a:srgbClr val="F79521"/>
    <a:srgbClr val="0066FF"/>
    <a:srgbClr val="00FF00"/>
    <a:srgbClr val="00FFCC"/>
    <a:srgbClr val="FD0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8" autoAdjust="0"/>
    <p:restoredTop sz="94434" autoAdjust="0"/>
  </p:normalViewPr>
  <p:slideViewPr>
    <p:cSldViewPr>
      <p:cViewPr varScale="1">
        <p:scale>
          <a:sx n="74" d="100"/>
          <a:sy n="74" d="100"/>
        </p:scale>
        <p:origin x="1392" y="150"/>
      </p:cViewPr>
      <p:guideLst>
        <p:guide orient="horz" pos="2160"/>
        <p:guide pos="2880"/>
      </p:guideLst>
    </p:cSldViewPr>
  </p:slideViewPr>
  <p:outlineViewPr>
    <p:cViewPr>
      <p:scale>
        <a:sx n="33" d="100"/>
        <a:sy n="33" d="100"/>
      </p:scale>
      <p:origin x="0" y="-1839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486" y="50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F694F-C017-4FE8-8D7E-8A61E4AFFC9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PH"/>
        </a:p>
      </dgm:t>
    </dgm:pt>
    <dgm:pt modelId="{CD04F1E5-5D42-4809-A56C-DF4F6C2B81ED}">
      <dgm:prSet phldrT="[Text]" custT="1"/>
      <dgm:spPr/>
      <dgm:t>
        <a:bodyPr/>
        <a:lstStyle/>
        <a:p>
          <a:r>
            <a:rPr lang="en-PH" sz="1400" dirty="0" smtClean="0"/>
            <a:t>Attending physician will prepare the COD and certify cause of death. Administrator of the hospital will forward the death certificate to Local Health Officer (LHO)</a:t>
          </a:r>
          <a:endParaRPr lang="en-PH" sz="1400" dirty="0"/>
        </a:p>
      </dgm:t>
    </dgm:pt>
    <dgm:pt modelId="{E9FB0984-8616-4DB0-9462-411FD3936316}" type="parTrans" cxnId="{60C90FA6-3B1F-46C0-863A-E96F20F72FA6}">
      <dgm:prSet/>
      <dgm:spPr/>
      <dgm:t>
        <a:bodyPr/>
        <a:lstStyle/>
        <a:p>
          <a:endParaRPr lang="en-PH" sz="1200"/>
        </a:p>
      </dgm:t>
    </dgm:pt>
    <dgm:pt modelId="{CC34E82C-E179-4E89-BCCB-5CCBA6A48B3E}" type="sibTrans" cxnId="{60C90FA6-3B1F-46C0-863A-E96F20F72FA6}">
      <dgm:prSet custT="1"/>
      <dgm:spPr/>
      <dgm:t>
        <a:bodyPr/>
        <a:lstStyle/>
        <a:p>
          <a:endParaRPr lang="en-PH" sz="1200"/>
        </a:p>
      </dgm:t>
    </dgm:pt>
    <dgm:pt modelId="{4E490D3C-299F-4BFA-980F-427C2948CED3}">
      <dgm:prSet phldrT="[Text]" custT="1"/>
      <dgm:spPr/>
      <dgm:t>
        <a:bodyPr/>
        <a:lstStyle/>
        <a:p>
          <a:r>
            <a:rPr lang="en-PH" sz="1400" dirty="0" smtClean="0"/>
            <a:t>Death certificate forwarded to LHO within 48 hours</a:t>
          </a:r>
          <a:endParaRPr lang="en-PH" sz="1400" dirty="0"/>
        </a:p>
      </dgm:t>
    </dgm:pt>
    <dgm:pt modelId="{E8476228-D40D-4516-83D9-9355C18E2496}" type="parTrans" cxnId="{580DA296-566E-46A8-8E88-7770EC98D257}">
      <dgm:prSet/>
      <dgm:spPr/>
      <dgm:t>
        <a:bodyPr/>
        <a:lstStyle/>
        <a:p>
          <a:endParaRPr lang="en-PH" sz="1200"/>
        </a:p>
      </dgm:t>
    </dgm:pt>
    <dgm:pt modelId="{56927CE7-7D4C-46DE-890B-87AD905D9304}" type="sibTrans" cxnId="{580DA296-566E-46A8-8E88-7770EC98D257}">
      <dgm:prSet custT="1"/>
      <dgm:spPr/>
      <dgm:t>
        <a:bodyPr/>
        <a:lstStyle/>
        <a:p>
          <a:endParaRPr lang="en-PH" sz="1200"/>
        </a:p>
      </dgm:t>
    </dgm:pt>
    <dgm:pt modelId="{4730A7D2-2CBC-4762-BE99-85D40EC3163C}">
      <dgm:prSet phldrT="[Text]" custT="1"/>
      <dgm:spPr/>
      <dgm:t>
        <a:bodyPr/>
        <a:lstStyle/>
        <a:p>
          <a:r>
            <a:rPr lang="en-PH" sz="1400" dirty="0" smtClean="0"/>
            <a:t>LHO will examine certificate of deaths and  will order registration at the Local Civil Registry Office (LCRO)</a:t>
          </a:r>
          <a:endParaRPr lang="en-PH" sz="1400" dirty="0"/>
        </a:p>
      </dgm:t>
    </dgm:pt>
    <dgm:pt modelId="{8524E2E1-3C21-45A6-AB7F-2FD0A6683D96}" type="parTrans" cxnId="{D2C89BBF-9D43-4555-B432-7B3194FFE882}">
      <dgm:prSet/>
      <dgm:spPr/>
      <dgm:t>
        <a:bodyPr/>
        <a:lstStyle/>
        <a:p>
          <a:endParaRPr lang="en-PH" sz="1200"/>
        </a:p>
      </dgm:t>
    </dgm:pt>
    <dgm:pt modelId="{1F0A63F6-1013-473A-83AF-1AE2C1ADBD5C}" type="sibTrans" cxnId="{D2C89BBF-9D43-4555-B432-7B3194FFE882}">
      <dgm:prSet custT="1"/>
      <dgm:spPr/>
      <dgm:t>
        <a:bodyPr/>
        <a:lstStyle/>
        <a:p>
          <a:endParaRPr lang="en-PH" sz="1200"/>
        </a:p>
      </dgm:t>
    </dgm:pt>
    <dgm:pt modelId="{6BB000C8-A1C1-4B4B-8AF7-4AE1E992F784}">
      <dgm:prSet phldrT="[Text]" custT="1"/>
      <dgm:spPr/>
      <dgm:t>
        <a:bodyPr/>
        <a:lstStyle/>
        <a:p>
          <a:r>
            <a:rPr lang="en-PH" sz="1400" dirty="0" smtClean="0"/>
            <a:t>At the LCRO, Civil Registrar or authorized personnel checks the completeness and correctness of the entries on the COD, and enter the info in the Registry Book, Assign Registry Number, Issuance of Death Certificate. Transmittal to PSA</a:t>
          </a:r>
          <a:endParaRPr lang="en-PH" sz="1400" dirty="0"/>
        </a:p>
      </dgm:t>
    </dgm:pt>
    <dgm:pt modelId="{F5E6E923-CED1-4D58-9FFF-355FA0FB6279}" type="parTrans" cxnId="{4B0F1416-77DD-4010-B17C-E4FBA90D899A}">
      <dgm:prSet/>
      <dgm:spPr/>
      <dgm:t>
        <a:bodyPr/>
        <a:lstStyle/>
        <a:p>
          <a:endParaRPr lang="en-PH" sz="1200"/>
        </a:p>
      </dgm:t>
    </dgm:pt>
    <dgm:pt modelId="{B90B3D95-34C2-4D27-81D2-BDA93EFE64AC}" type="sibTrans" cxnId="{4B0F1416-77DD-4010-B17C-E4FBA90D899A}">
      <dgm:prSet/>
      <dgm:spPr/>
      <dgm:t>
        <a:bodyPr/>
        <a:lstStyle/>
        <a:p>
          <a:endParaRPr lang="en-PH" sz="1200"/>
        </a:p>
      </dgm:t>
    </dgm:pt>
    <dgm:pt modelId="{A7FB959F-9A79-4543-8011-A6008CFC2EC7}" type="pres">
      <dgm:prSet presAssocID="{F82F694F-C017-4FE8-8D7E-8A61E4AFFC93}" presName="arrowDiagram" presStyleCnt="0">
        <dgm:presLayoutVars>
          <dgm:chMax val="5"/>
          <dgm:dir/>
          <dgm:resizeHandles val="exact"/>
        </dgm:presLayoutVars>
      </dgm:prSet>
      <dgm:spPr/>
      <dgm:t>
        <a:bodyPr/>
        <a:lstStyle/>
        <a:p>
          <a:endParaRPr lang="en-PH"/>
        </a:p>
      </dgm:t>
    </dgm:pt>
    <dgm:pt modelId="{B946F20F-A8EE-4E06-AFD9-9AD4EBFBA26F}" type="pres">
      <dgm:prSet presAssocID="{F82F694F-C017-4FE8-8D7E-8A61E4AFFC93}" presName="arrow" presStyleLbl="bgShp" presStyleIdx="0" presStyleCnt="1"/>
      <dgm:spPr/>
    </dgm:pt>
    <dgm:pt modelId="{697F37E6-F76E-41B3-A4E4-69B41E80EC71}" type="pres">
      <dgm:prSet presAssocID="{F82F694F-C017-4FE8-8D7E-8A61E4AFFC93}" presName="arrowDiagram4" presStyleCnt="0"/>
      <dgm:spPr/>
    </dgm:pt>
    <dgm:pt modelId="{CB687FBB-6FFF-41DA-BCB5-803FF91FF53E}" type="pres">
      <dgm:prSet presAssocID="{CD04F1E5-5D42-4809-A56C-DF4F6C2B81ED}" presName="bullet4a" presStyleLbl="node1" presStyleIdx="0" presStyleCnt="4"/>
      <dgm:spPr/>
    </dgm:pt>
    <dgm:pt modelId="{4288D5A5-16CE-4C1A-89F8-6BF5B5DB9ADA}" type="pres">
      <dgm:prSet presAssocID="{CD04F1E5-5D42-4809-A56C-DF4F6C2B81ED}" presName="textBox4a" presStyleLbl="revTx" presStyleIdx="0" presStyleCnt="4">
        <dgm:presLayoutVars>
          <dgm:bulletEnabled val="1"/>
        </dgm:presLayoutVars>
      </dgm:prSet>
      <dgm:spPr/>
      <dgm:t>
        <a:bodyPr/>
        <a:lstStyle/>
        <a:p>
          <a:endParaRPr lang="en-PH"/>
        </a:p>
      </dgm:t>
    </dgm:pt>
    <dgm:pt modelId="{64EB39F2-6803-489D-86A2-54E2058C0A4F}" type="pres">
      <dgm:prSet presAssocID="{4E490D3C-299F-4BFA-980F-427C2948CED3}" presName="bullet4b" presStyleLbl="node1" presStyleIdx="1" presStyleCnt="4"/>
      <dgm:spPr/>
    </dgm:pt>
    <dgm:pt modelId="{F2A85DB5-83FC-422E-B721-982D188839D0}" type="pres">
      <dgm:prSet presAssocID="{4E490D3C-299F-4BFA-980F-427C2948CED3}" presName="textBox4b" presStyleLbl="revTx" presStyleIdx="1" presStyleCnt="4">
        <dgm:presLayoutVars>
          <dgm:bulletEnabled val="1"/>
        </dgm:presLayoutVars>
      </dgm:prSet>
      <dgm:spPr/>
      <dgm:t>
        <a:bodyPr/>
        <a:lstStyle/>
        <a:p>
          <a:endParaRPr lang="en-PH"/>
        </a:p>
      </dgm:t>
    </dgm:pt>
    <dgm:pt modelId="{CBCCED5F-83DD-45F6-BB2D-260708043678}" type="pres">
      <dgm:prSet presAssocID="{4730A7D2-2CBC-4762-BE99-85D40EC3163C}" presName="bullet4c" presStyleLbl="node1" presStyleIdx="2" presStyleCnt="4"/>
      <dgm:spPr/>
    </dgm:pt>
    <dgm:pt modelId="{745B2502-C383-4EC0-B54F-C9ABB29637AB}" type="pres">
      <dgm:prSet presAssocID="{4730A7D2-2CBC-4762-BE99-85D40EC3163C}" presName="textBox4c" presStyleLbl="revTx" presStyleIdx="2" presStyleCnt="4">
        <dgm:presLayoutVars>
          <dgm:bulletEnabled val="1"/>
        </dgm:presLayoutVars>
      </dgm:prSet>
      <dgm:spPr/>
      <dgm:t>
        <a:bodyPr/>
        <a:lstStyle/>
        <a:p>
          <a:endParaRPr lang="en-PH"/>
        </a:p>
      </dgm:t>
    </dgm:pt>
    <dgm:pt modelId="{6796D4B3-F6F0-4B3A-A798-19A311A4BF9A}" type="pres">
      <dgm:prSet presAssocID="{6BB000C8-A1C1-4B4B-8AF7-4AE1E992F784}" presName="bullet4d" presStyleLbl="node1" presStyleIdx="3" presStyleCnt="4"/>
      <dgm:spPr/>
    </dgm:pt>
    <dgm:pt modelId="{92369230-7C7C-4548-AEA5-CD432D3A9701}" type="pres">
      <dgm:prSet presAssocID="{6BB000C8-A1C1-4B4B-8AF7-4AE1E992F784}" presName="textBox4d" presStyleLbl="revTx" presStyleIdx="3" presStyleCnt="4">
        <dgm:presLayoutVars>
          <dgm:bulletEnabled val="1"/>
        </dgm:presLayoutVars>
      </dgm:prSet>
      <dgm:spPr/>
      <dgm:t>
        <a:bodyPr/>
        <a:lstStyle/>
        <a:p>
          <a:endParaRPr lang="en-PH"/>
        </a:p>
      </dgm:t>
    </dgm:pt>
  </dgm:ptLst>
  <dgm:cxnLst>
    <dgm:cxn modelId="{60C90FA6-3B1F-46C0-863A-E96F20F72FA6}" srcId="{F82F694F-C017-4FE8-8D7E-8A61E4AFFC93}" destId="{CD04F1E5-5D42-4809-A56C-DF4F6C2B81ED}" srcOrd="0" destOrd="0" parTransId="{E9FB0984-8616-4DB0-9462-411FD3936316}" sibTransId="{CC34E82C-E179-4E89-BCCB-5CCBA6A48B3E}"/>
    <dgm:cxn modelId="{4B0F1416-77DD-4010-B17C-E4FBA90D899A}" srcId="{F82F694F-C017-4FE8-8D7E-8A61E4AFFC93}" destId="{6BB000C8-A1C1-4B4B-8AF7-4AE1E992F784}" srcOrd="3" destOrd="0" parTransId="{F5E6E923-CED1-4D58-9FFF-355FA0FB6279}" sibTransId="{B90B3D95-34C2-4D27-81D2-BDA93EFE64AC}"/>
    <dgm:cxn modelId="{8F6D194F-C6DF-4E86-922E-59D81E65165A}" type="presOf" srcId="{CD04F1E5-5D42-4809-A56C-DF4F6C2B81ED}" destId="{4288D5A5-16CE-4C1A-89F8-6BF5B5DB9ADA}" srcOrd="0" destOrd="0" presId="urn:microsoft.com/office/officeart/2005/8/layout/arrow2"/>
    <dgm:cxn modelId="{2056BDB8-78A3-43D9-88FC-942E6FCB4A7F}" type="presOf" srcId="{6BB000C8-A1C1-4B4B-8AF7-4AE1E992F784}" destId="{92369230-7C7C-4548-AEA5-CD432D3A9701}" srcOrd="0" destOrd="0" presId="urn:microsoft.com/office/officeart/2005/8/layout/arrow2"/>
    <dgm:cxn modelId="{EFE0EC09-7179-45E5-A62E-5A18248E7798}" type="presOf" srcId="{4730A7D2-2CBC-4762-BE99-85D40EC3163C}" destId="{745B2502-C383-4EC0-B54F-C9ABB29637AB}" srcOrd="0" destOrd="0" presId="urn:microsoft.com/office/officeart/2005/8/layout/arrow2"/>
    <dgm:cxn modelId="{D2C89BBF-9D43-4555-B432-7B3194FFE882}" srcId="{F82F694F-C017-4FE8-8D7E-8A61E4AFFC93}" destId="{4730A7D2-2CBC-4762-BE99-85D40EC3163C}" srcOrd="2" destOrd="0" parTransId="{8524E2E1-3C21-45A6-AB7F-2FD0A6683D96}" sibTransId="{1F0A63F6-1013-473A-83AF-1AE2C1ADBD5C}"/>
    <dgm:cxn modelId="{580DA296-566E-46A8-8E88-7770EC98D257}" srcId="{F82F694F-C017-4FE8-8D7E-8A61E4AFFC93}" destId="{4E490D3C-299F-4BFA-980F-427C2948CED3}" srcOrd="1" destOrd="0" parTransId="{E8476228-D40D-4516-83D9-9355C18E2496}" sibTransId="{56927CE7-7D4C-46DE-890B-87AD905D9304}"/>
    <dgm:cxn modelId="{4658FE43-2186-4F19-BC12-21BB6B6DFBF0}" type="presOf" srcId="{4E490D3C-299F-4BFA-980F-427C2948CED3}" destId="{F2A85DB5-83FC-422E-B721-982D188839D0}" srcOrd="0" destOrd="0" presId="urn:microsoft.com/office/officeart/2005/8/layout/arrow2"/>
    <dgm:cxn modelId="{3357BF61-BD16-4A90-9A72-E63AACD7BF04}" type="presOf" srcId="{F82F694F-C017-4FE8-8D7E-8A61E4AFFC93}" destId="{A7FB959F-9A79-4543-8011-A6008CFC2EC7}" srcOrd="0" destOrd="0" presId="urn:microsoft.com/office/officeart/2005/8/layout/arrow2"/>
    <dgm:cxn modelId="{06929E70-1007-4D23-A904-8A3F908178BD}" type="presParOf" srcId="{A7FB959F-9A79-4543-8011-A6008CFC2EC7}" destId="{B946F20F-A8EE-4E06-AFD9-9AD4EBFBA26F}" srcOrd="0" destOrd="0" presId="urn:microsoft.com/office/officeart/2005/8/layout/arrow2"/>
    <dgm:cxn modelId="{23B6CB78-7080-4DD5-96F4-8B588071079E}" type="presParOf" srcId="{A7FB959F-9A79-4543-8011-A6008CFC2EC7}" destId="{697F37E6-F76E-41B3-A4E4-69B41E80EC71}" srcOrd="1" destOrd="0" presId="urn:microsoft.com/office/officeart/2005/8/layout/arrow2"/>
    <dgm:cxn modelId="{E47EDE67-A912-4CF9-88CA-28E0BC4C9AF6}" type="presParOf" srcId="{697F37E6-F76E-41B3-A4E4-69B41E80EC71}" destId="{CB687FBB-6FFF-41DA-BCB5-803FF91FF53E}" srcOrd="0" destOrd="0" presId="urn:microsoft.com/office/officeart/2005/8/layout/arrow2"/>
    <dgm:cxn modelId="{970CC35C-C6BF-4D1A-8BA1-A6FF364E1B4E}" type="presParOf" srcId="{697F37E6-F76E-41B3-A4E4-69B41E80EC71}" destId="{4288D5A5-16CE-4C1A-89F8-6BF5B5DB9ADA}" srcOrd="1" destOrd="0" presId="urn:microsoft.com/office/officeart/2005/8/layout/arrow2"/>
    <dgm:cxn modelId="{9E9A0230-6B1A-4299-805D-D25A7F1D43E5}" type="presParOf" srcId="{697F37E6-F76E-41B3-A4E4-69B41E80EC71}" destId="{64EB39F2-6803-489D-86A2-54E2058C0A4F}" srcOrd="2" destOrd="0" presId="urn:microsoft.com/office/officeart/2005/8/layout/arrow2"/>
    <dgm:cxn modelId="{2849804E-4BCC-42B1-81AC-5A6F86F1C7D7}" type="presParOf" srcId="{697F37E6-F76E-41B3-A4E4-69B41E80EC71}" destId="{F2A85DB5-83FC-422E-B721-982D188839D0}" srcOrd="3" destOrd="0" presId="urn:microsoft.com/office/officeart/2005/8/layout/arrow2"/>
    <dgm:cxn modelId="{6B465046-AAAD-4FBF-A9A1-01F0A17EEF14}" type="presParOf" srcId="{697F37E6-F76E-41B3-A4E4-69B41E80EC71}" destId="{CBCCED5F-83DD-45F6-BB2D-260708043678}" srcOrd="4" destOrd="0" presId="urn:microsoft.com/office/officeart/2005/8/layout/arrow2"/>
    <dgm:cxn modelId="{04111168-41C8-4501-9448-4AFC02304350}" type="presParOf" srcId="{697F37E6-F76E-41B3-A4E4-69B41E80EC71}" destId="{745B2502-C383-4EC0-B54F-C9ABB29637AB}" srcOrd="5" destOrd="0" presId="urn:microsoft.com/office/officeart/2005/8/layout/arrow2"/>
    <dgm:cxn modelId="{7EB3FA63-D425-41B8-B1F4-FFEC0D6AF587}" type="presParOf" srcId="{697F37E6-F76E-41B3-A4E4-69B41E80EC71}" destId="{6796D4B3-F6F0-4B3A-A798-19A311A4BF9A}" srcOrd="6" destOrd="0" presId="urn:microsoft.com/office/officeart/2005/8/layout/arrow2"/>
    <dgm:cxn modelId="{D7A6EB1F-4C3C-4B58-B9AF-B37F8F3B7AF5}" type="presParOf" srcId="{697F37E6-F76E-41B3-A4E4-69B41E80EC71}" destId="{92369230-7C7C-4548-AEA5-CD432D3A9701}"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A5D814-BF5E-4522-8814-55A891C5FCDA}"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PH"/>
        </a:p>
      </dgm:t>
    </dgm:pt>
    <dgm:pt modelId="{19D6709A-9A49-413C-BAA1-E52502696E5E}">
      <dgm:prSet phldrT="[Text]"/>
      <dgm:spPr/>
      <dgm:t>
        <a:bodyPr/>
        <a:lstStyle/>
        <a:p>
          <a:r>
            <a:rPr lang="en-PH" dirty="0" smtClean="0"/>
            <a:t>REGISTRATION </a:t>
          </a:r>
        </a:p>
        <a:p>
          <a:r>
            <a:rPr lang="en-PH" dirty="0" smtClean="0"/>
            <a:t>(Inside a health facility)</a:t>
          </a:r>
          <a:endParaRPr lang="en-PH" dirty="0"/>
        </a:p>
      </dgm:t>
    </dgm:pt>
    <dgm:pt modelId="{AD8B3B39-BC1A-442A-8559-35AA32BDFC40}" type="parTrans" cxnId="{FD09DD32-19C9-4512-BAAA-3E71D060719F}">
      <dgm:prSet/>
      <dgm:spPr/>
      <dgm:t>
        <a:bodyPr/>
        <a:lstStyle/>
        <a:p>
          <a:endParaRPr lang="en-PH"/>
        </a:p>
      </dgm:t>
    </dgm:pt>
    <dgm:pt modelId="{89D79C18-4E51-40F8-A29E-DD82644D9315}" type="sibTrans" cxnId="{FD09DD32-19C9-4512-BAAA-3E71D060719F}">
      <dgm:prSet/>
      <dgm:spPr/>
      <dgm:t>
        <a:bodyPr/>
        <a:lstStyle/>
        <a:p>
          <a:endParaRPr lang="en-PH"/>
        </a:p>
      </dgm:t>
    </dgm:pt>
    <dgm:pt modelId="{F9B6E4A3-0521-4221-8302-0D2036589D71}" type="pres">
      <dgm:prSet presAssocID="{BEA5D814-BF5E-4522-8814-55A891C5FCDA}" presName="Name0" presStyleCnt="0">
        <dgm:presLayoutVars>
          <dgm:dir/>
          <dgm:animLvl val="lvl"/>
          <dgm:resizeHandles val="exact"/>
        </dgm:presLayoutVars>
      </dgm:prSet>
      <dgm:spPr/>
      <dgm:t>
        <a:bodyPr/>
        <a:lstStyle/>
        <a:p>
          <a:endParaRPr lang="en-PH"/>
        </a:p>
      </dgm:t>
    </dgm:pt>
    <dgm:pt modelId="{45C02426-1E7A-4D65-A888-ADA365669230}" type="pres">
      <dgm:prSet presAssocID="{19D6709A-9A49-413C-BAA1-E52502696E5E}" presName="vertFlow" presStyleCnt="0"/>
      <dgm:spPr/>
    </dgm:pt>
    <dgm:pt modelId="{EFF4E856-76A8-4741-A64E-FC872BB65AF0}" type="pres">
      <dgm:prSet presAssocID="{19D6709A-9A49-413C-BAA1-E52502696E5E}" presName="header" presStyleLbl="node1" presStyleIdx="0" presStyleCnt="1"/>
      <dgm:spPr/>
      <dgm:t>
        <a:bodyPr/>
        <a:lstStyle/>
        <a:p>
          <a:endParaRPr lang="en-PH"/>
        </a:p>
      </dgm:t>
    </dgm:pt>
  </dgm:ptLst>
  <dgm:cxnLst>
    <dgm:cxn modelId="{FD09DD32-19C9-4512-BAAA-3E71D060719F}" srcId="{BEA5D814-BF5E-4522-8814-55A891C5FCDA}" destId="{19D6709A-9A49-413C-BAA1-E52502696E5E}" srcOrd="0" destOrd="0" parTransId="{AD8B3B39-BC1A-442A-8559-35AA32BDFC40}" sibTransId="{89D79C18-4E51-40F8-A29E-DD82644D9315}"/>
    <dgm:cxn modelId="{D3200214-9C71-493D-A5E0-6FF11406846E}" type="presOf" srcId="{BEA5D814-BF5E-4522-8814-55A891C5FCDA}" destId="{F9B6E4A3-0521-4221-8302-0D2036589D71}" srcOrd="0" destOrd="0" presId="urn:microsoft.com/office/officeart/2005/8/layout/lProcess1"/>
    <dgm:cxn modelId="{FEC6F886-E4CA-4A15-A32A-EC019E24C517}" type="presOf" srcId="{19D6709A-9A49-413C-BAA1-E52502696E5E}" destId="{EFF4E856-76A8-4741-A64E-FC872BB65AF0}" srcOrd="0" destOrd="0" presId="urn:microsoft.com/office/officeart/2005/8/layout/lProcess1"/>
    <dgm:cxn modelId="{D35E1AD7-6577-4DCF-9E90-CD2C6DF67424}" type="presParOf" srcId="{F9B6E4A3-0521-4221-8302-0D2036589D71}" destId="{45C02426-1E7A-4D65-A888-ADA365669230}" srcOrd="0" destOrd="0" presId="urn:microsoft.com/office/officeart/2005/8/layout/lProcess1"/>
    <dgm:cxn modelId="{6D71FDF8-4DD1-4F2D-ABBC-F9D6D57FEFF1}" type="presParOf" srcId="{45C02426-1E7A-4D65-A888-ADA365669230}" destId="{EFF4E856-76A8-4741-A64E-FC872BB65AF0}" srcOrd="0"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2F694F-C017-4FE8-8D7E-8A61E4AFFC9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PH"/>
        </a:p>
      </dgm:t>
    </dgm:pt>
    <dgm:pt modelId="{CD04F1E5-5D42-4809-A56C-DF4F6C2B81ED}">
      <dgm:prSet phldrT="[Text]" custT="1"/>
      <dgm:spPr/>
      <dgm:t>
        <a:bodyPr/>
        <a:lstStyle/>
        <a:p>
          <a:r>
            <a:rPr lang="en-PH" sz="1400" dirty="0" smtClean="0"/>
            <a:t>Concerned person to report death to the LHO of the city/</a:t>
          </a:r>
          <a:r>
            <a:rPr lang="en-PH" sz="1400" dirty="0" err="1" smtClean="0"/>
            <a:t>mun</a:t>
          </a:r>
          <a:r>
            <a:rPr lang="en-PH" sz="1400" dirty="0" smtClean="0"/>
            <a:t> where the place of the event occurred</a:t>
          </a:r>
          <a:endParaRPr lang="en-PH" sz="1400" dirty="0"/>
        </a:p>
      </dgm:t>
    </dgm:pt>
    <dgm:pt modelId="{E9FB0984-8616-4DB0-9462-411FD3936316}" type="parTrans" cxnId="{60C90FA6-3B1F-46C0-863A-E96F20F72FA6}">
      <dgm:prSet/>
      <dgm:spPr/>
      <dgm:t>
        <a:bodyPr/>
        <a:lstStyle/>
        <a:p>
          <a:endParaRPr lang="en-PH" sz="1200"/>
        </a:p>
      </dgm:t>
    </dgm:pt>
    <dgm:pt modelId="{CC34E82C-E179-4E89-BCCB-5CCBA6A48B3E}" type="sibTrans" cxnId="{60C90FA6-3B1F-46C0-863A-E96F20F72FA6}">
      <dgm:prSet custT="1"/>
      <dgm:spPr/>
      <dgm:t>
        <a:bodyPr/>
        <a:lstStyle/>
        <a:p>
          <a:endParaRPr lang="en-PH" sz="1200"/>
        </a:p>
      </dgm:t>
    </dgm:pt>
    <dgm:pt modelId="{DBBD5698-FF70-4C54-919B-9CF8E9CFF361}">
      <dgm:prSet phldrT="[Text]" custT="1"/>
      <dgm:spPr/>
      <dgm:t>
        <a:bodyPr/>
        <a:lstStyle/>
        <a:p>
          <a:r>
            <a:rPr lang="en-PH" sz="1400" dirty="0" smtClean="0"/>
            <a:t>LHO accomplish CO, examine decease/certify cause of death</a:t>
          </a:r>
          <a:endParaRPr lang="en-PH" sz="1400" dirty="0"/>
        </a:p>
      </dgm:t>
    </dgm:pt>
    <dgm:pt modelId="{C0DD83BD-C4BC-45C7-8BF7-8E1B9DB2A07E}" type="parTrans" cxnId="{2C501589-1B8B-4270-BA94-D734E360F165}">
      <dgm:prSet/>
      <dgm:spPr/>
      <dgm:t>
        <a:bodyPr/>
        <a:lstStyle/>
        <a:p>
          <a:endParaRPr lang="en-PH" sz="1200"/>
        </a:p>
      </dgm:t>
    </dgm:pt>
    <dgm:pt modelId="{A7AE8481-29CC-4FC6-99B3-5CD119742F04}" type="sibTrans" cxnId="{2C501589-1B8B-4270-BA94-D734E360F165}">
      <dgm:prSet custT="1"/>
      <dgm:spPr/>
      <dgm:t>
        <a:bodyPr/>
        <a:lstStyle/>
        <a:p>
          <a:endParaRPr lang="en-PH" sz="1200"/>
        </a:p>
      </dgm:t>
    </dgm:pt>
    <dgm:pt modelId="{18F33181-AABD-4263-8FEE-58CA1581DAC5}">
      <dgm:prSet phldrT="[Text]"/>
      <dgm:spPr/>
      <dgm:t>
        <a:bodyPr/>
        <a:lstStyle/>
        <a:p>
          <a:r>
            <a:rPr lang="en-PH" dirty="0" smtClean="0"/>
            <a:t>At the LCRO, Civil Registrar or authorized personnel checks the completeness and correctness of the entries on the COD, and enter the info in the Registry Book, Assign Registry Number, Issuance of Death Certificate. Transmittal to PSA</a:t>
          </a:r>
          <a:endParaRPr lang="en-PH" dirty="0"/>
        </a:p>
      </dgm:t>
    </dgm:pt>
    <dgm:pt modelId="{D005A0D3-2199-44BB-B447-FF701A6691CD}" type="parTrans" cxnId="{B788F959-D8A8-4DD6-9EA4-306706CA3CEC}">
      <dgm:prSet/>
      <dgm:spPr/>
      <dgm:t>
        <a:bodyPr/>
        <a:lstStyle/>
        <a:p>
          <a:endParaRPr lang="en-PH"/>
        </a:p>
      </dgm:t>
    </dgm:pt>
    <dgm:pt modelId="{9818E8FC-6724-4A43-9AA5-BA34B02F6D08}" type="sibTrans" cxnId="{B788F959-D8A8-4DD6-9EA4-306706CA3CEC}">
      <dgm:prSet/>
      <dgm:spPr/>
      <dgm:t>
        <a:bodyPr/>
        <a:lstStyle/>
        <a:p>
          <a:endParaRPr lang="en-PH"/>
        </a:p>
      </dgm:t>
    </dgm:pt>
    <dgm:pt modelId="{A7FB959F-9A79-4543-8011-A6008CFC2EC7}" type="pres">
      <dgm:prSet presAssocID="{F82F694F-C017-4FE8-8D7E-8A61E4AFFC93}" presName="arrowDiagram" presStyleCnt="0">
        <dgm:presLayoutVars>
          <dgm:chMax val="5"/>
          <dgm:dir/>
          <dgm:resizeHandles val="exact"/>
        </dgm:presLayoutVars>
      </dgm:prSet>
      <dgm:spPr/>
      <dgm:t>
        <a:bodyPr/>
        <a:lstStyle/>
        <a:p>
          <a:endParaRPr lang="en-PH"/>
        </a:p>
      </dgm:t>
    </dgm:pt>
    <dgm:pt modelId="{B946F20F-A8EE-4E06-AFD9-9AD4EBFBA26F}" type="pres">
      <dgm:prSet presAssocID="{F82F694F-C017-4FE8-8D7E-8A61E4AFFC93}" presName="arrow" presStyleLbl="bgShp" presStyleIdx="0" presStyleCnt="1"/>
      <dgm:spPr/>
    </dgm:pt>
    <dgm:pt modelId="{63061BB5-DBBA-4304-90D1-66F3D8AF8775}" type="pres">
      <dgm:prSet presAssocID="{F82F694F-C017-4FE8-8D7E-8A61E4AFFC93}" presName="arrowDiagram3" presStyleCnt="0"/>
      <dgm:spPr/>
    </dgm:pt>
    <dgm:pt modelId="{3884F14E-2D60-418A-B6F6-EDF78EAE6315}" type="pres">
      <dgm:prSet presAssocID="{CD04F1E5-5D42-4809-A56C-DF4F6C2B81ED}" presName="bullet3a" presStyleLbl="node1" presStyleIdx="0" presStyleCnt="3"/>
      <dgm:spPr/>
    </dgm:pt>
    <dgm:pt modelId="{B2156731-81B8-4AFD-8D66-255C7C125313}" type="pres">
      <dgm:prSet presAssocID="{CD04F1E5-5D42-4809-A56C-DF4F6C2B81ED}" presName="textBox3a" presStyleLbl="revTx" presStyleIdx="0" presStyleCnt="3">
        <dgm:presLayoutVars>
          <dgm:bulletEnabled val="1"/>
        </dgm:presLayoutVars>
      </dgm:prSet>
      <dgm:spPr/>
      <dgm:t>
        <a:bodyPr/>
        <a:lstStyle/>
        <a:p>
          <a:endParaRPr lang="en-PH"/>
        </a:p>
      </dgm:t>
    </dgm:pt>
    <dgm:pt modelId="{5D39514C-FBB3-408E-B478-90E4F9A2735B}" type="pres">
      <dgm:prSet presAssocID="{DBBD5698-FF70-4C54-919B-9CF8E9CFF361}" presName="bullet3b" presStyleLbl="node1" presStyleIdx="1" presStyleCnt="3"/>
      <dgm:spPr/>
    </dgm:pt>
    <dgm:pt modelId="{75B5E15B-F536-4CA8-A836-27BFCFF85371}" type="pres">
      <dgm:prSet presAssocID="{DBBD5698-FF70-4C54-919B-9CF8E9CFF361}" presName="textBox3b" presStyleLbl="revTx" presStyleIdx="1" presStyleCnt="3">
        <dgm:presLayoutVars>
          <dgm:bulletEnabled val="1"/>
        </dgm:presLayoutVars>
      </dgm:prSet>
      <dgm:spPr/>
      <dgm:t>
        <a:bodyPr/>
        <a:lstStyle/>
        <a:p>
          <a:endParaRPr lang="en-PH"/>
        </a:p>
      </dgm:t>
    </dgm:pt>
    <dgm:pt modelId="{4EEF82AA-66B9-4CC1-AB48-9DE7B33FEDF1}" type="pres">
      <dgm:prSet presAssocID="{18F33181-AABD-4263-8FEE-58CA1581DAC5}" presName="bullet3c" presStyleLbl="node1" presStyleIdx="2" presStyleCnt="3"/>
      <dgm:spPr/>
    </dgm:pt>
    <dgm:pt modelId="{4282A75C-DEDE-4925-978C-ABA555DA91BD}" type="pres">
      <dgm:prSet presAssocID="{18F33181-AABD-4263-8FEE-58CA1581DAC5}" presName="textBox3c" presStyleLbl="revTx" presStyleIdx="2" presStyleCnt="3">
        <dgm:presLayoutVars>
          <dgm:bulletEnabled val="1"/>
        </dgm:presLayoutVars>
      </dgm:prSet>
      <dgm:spPr/>
      <dgm:t>
        <a:bodyPr/>
        <a:lstStyle/>
        <a:p>
          <a:endParaRPr lang="en-PH"/>
        </a:p>
      </dgm:t>
    </dgm:pt>
  </dgm:ptLst>
  <dgm:cxnLst>
    <dgm:cxn modelId="{34E8C8A4-A43F-46F5-AD2C-BB328627449B}" type="presOf" srcId="{CD04F1E5-5D42-4809-A56C-DF4F6C2B81ED}" destId="{B2156731-81B8-4AFD-8D66-255C7C125313}" srcOrd="0" destOrd="0" presId="urn:microsoft.com/office/officeart/2005/8/layout/arrow2"/>
    <dgm:cxn modelId="{2C501589-1B8B-4270-BA94-D734E360F165}" srcId="{F82F694F-C017-4FE8-8D7E-8A61E4AFFC93}" destId="{DBBD5698-FF70-4C54-919B-9CF8E9CFF361}" srcOrd="1" destOrd="0" parTransId="{C0DD83BD-C4BC-45C7-8BF7-8E1B9DB2A07E}" sibTransId="{A7AE8481-29CC-4FC6-99B3-5CD119742F04}"/>
    <dgm:cxn modelId="{B788F959-D8A8-4DD6-9EA4-306706CA3CEC}" srcId="{F82F694F-C017-4FE8-8D7E-8A61E4AFFC93}" destId="{18F33181-AABD-4263-8FEE-58CA1581DAC5}" srcOrd="2" destOrd="0" parTransId="{D005A0D3-2199-44BB-B447-FF701A6691CD}" sibTransId="{9818E8FC-6724-4A43-9AA5-BA34B02F6D08}"/>
    <dgm:cxn modelId="{60C90FA6-3B1F-46C0-863A-E96F20F72FA6}" srcId="{F82F694F-C017-4FE8-8D7E-8A61E4AFFC93}" destId="{CD04F1E5-5D42-4809-A56C-DF4F6C2B81ED}" srcOrd="0" destOrd="0" parTransId="{E9FB0984-8616-4DB0-9462-411FD3936316}" sibTransId="{CC34E82C-E179-4E89-BCCB-5CCBA6A48B3E}"/>
    <dgm:cxn modelId="{3D18061B-E265-4AFF-8C40-E6017FE84566}" type="presOf" srcId="{DBBD5698-FF70-4C54-919B-9CF8E9CFF361}" destId="{75B5E15B-F536-4CA8-A836-27BFCFF85371}" srcOrd="0" destOrd="0" presId="urn:microsoft.com/office/officeart/2005/8/layout/arrow2"/>
    <dgm:cxn modelId="{B0710BC5-1D32-4AD5-9550-FB007B60BB58}" type="presOf" srcId="{F82F694F-C017-4FE8-8D7E-8A61E4AFFC93}" destId="{A7FB959F-9A79-4543-8011-A6008CFC2EC7}" srcOrd="0" destOrd="0" presId="urn:microsoft.com/office/officeart/2005/8/layout/arrow2"/>
    <dgm:cxn modelId="{67A79A0F-480E-4881-AD53-9327D5EF4A64}" type="presOf" srcId="{18F33181-AABD-4263-8FEE-58CA1581DAC5}" destId="{4282A75C-DEDE-4925-978C-ABA555DA91BD}" srcOrd="0" destOrd="0" presId="urn:microsoft.com/office/officeart/2005/8/layout/arrow2"/>
    <dgm:cxn modelId="{A35810C3-FA73-424A-AB37-D68266246232}" type="presParOf" srcId="{A7FB959F-9A79-4543-8011-A6008CFC2EC7}" destId="{B946F20F-A8EE-4E06-AFD9-9AD4EBFBA26F}" srcOrd="0" destOrd="0" presId="urn:microsoft.com/office/officeart/2005/8/layout/arrow2"/>
    <dgm:cxn modelId="{A1885C12-11FD-417C-B70D-E13CBC6A0BDC}" type="presParOf" srcId="{A7FB959F-9A79-4543-8011-A6008CFC2EC7}" destId="{63061BB5-DBBA-4304-90D1-66F3D8AF8775}" srcOrd="1" destOrd="0" presId="urn:microsoft.com/office/officeart/2005/8/layout/arrow2"/>
    <dgm:cxn modelId="{A4DBA710-2A09-4AAE-BC72-562CCBA269FA}" type="presParOf" srcId="{63061BB5-DBBA-4304-90D1-66F3D8AF8775}" destId="{3884F14E-2D60-418A-B6F6-EDF78EAE6315}" srcOrd="0" destOrd="0" presId="urn:microsoft.com/office/officeart/2005/8/layout/arrow2"/>
    <dgm:cxn modelId="{EB86BFBA-62F5-4DBA-B13A-D366DDE98F04}" type="presParOf" srcId="{63061BB5-DBBA-4304-90D1-66F3D8AF8775}" destId="{B2156731-81B8-4AFD-8D66-255C7C125313}" srcOrd="1" destOrd="0" presId="urn:microsoft.com/office/officeart/2005/8/layout/arrow2"/>
    <dgm:cxn modelId="{49884787-05FE-48EF-8AC3-8AD0A46972AD}" type="presParOf" srcId="{63061BB5-DBBA-4304-90D1-66F3D8AF8775}" destId="{5D39514C-FBB3-408E-B478-90E4F9A2735B}" srcOrd="2" destOrd="0" presId="urn:microsoft.com/office/officeart/2005/8/layout/arrow2"/>
    <dgm:cxn modelId="{F7AC7151-716E-4ED5-BA2B-ABD3A8F68947}" type="presParOf" srcId="{63061BB5-DBBA-4304-90D1-66F3D8AF8775}" destId="{75B5E15B-F536-4CA8-A836-27BFCFF85371}" srcOrd="3" destOrd="0" presId="urn:microsoft.com/office/officeart/2005/8/layout/arrow2"/>
    <dgm:cxn modelId="{6C8FC66E-8A4D-45AD-BCBB-BEB7213211CD}" type="presParOf" srcId="{63061BB5-DBBA-4304-90D1-66F3D8AF8775}" destId="{4EEF82AA-66B9-4CC1-AB48-9DE7B33FEDF1}" srcOrd="4" destOrd="0" presId="urn:microsoft.com/office/officeart/2005/8/layout/arrow2"/>
    <dgm:cxn modelId="{07B20255-3F21-40A1-88DF-FA67C9C88892}" type="presParOf" srcId="{63061BB5-DBBA-4304-90D1-66F3D8AF8775}" destId="{4282A75C-DEDE-4925-978C-ABA555DA91B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A5D814-BF5E-4522-8814-55A891C5FCDA}"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PH"/>
        </a:p>
      </dgm:t>
    </dgm:pt>
    <dgm:pt modelId="{19D6709A-9A49-413C-BAA1-E52502696E5E}">
      <dgm:prSet phldrT="[Text]"/>
      <dgm:spPr/>
      <dgm:t>
        <a:bodyPr/>
        <a:lstStyle/>
        <a:p>
          <a:r>
            <a:rPr lang="en-PH" dirty="0" smtClean="0"/>
            <a:t>REGISTRATION   </a:t>
          </a:r>
        </a:p>
        <a:p>
          <a:r>
            <a:rPr lang="en-PH" dirty="0" smtClean="0"/>
            <a:t> (outside a health facility)</a:t>
          </a:r>
          <a:endParaRPr lang="en-PH" dirty="0"/>
        </a:p>
      </dgm:t>
    </dgm:pt>
    <dgm:pt modelId="{AD8B3B39-BC1A-442A-8559-35AA32BDFC40}" type="parTrans" cxnId="{FD09DD32-19C9-4512-BAAA-3E71D060719F}">
      <dgm:prSet/>
      <dgm:spPr/>
      <dgm:t>
        <a:bodyPr/>
        <a:lstStyle/>
        <a:p>
          <a:endParaRPr lang="en-PH"/>
        </a:p>
      </dgm:t>
    </dgm:pt>
    <dgm:pt modelId="{89D79C18-4E51-40F8-A29E-DD82644D9315}" type="sibTrans" cxnId="{FD09DD32-19C9-4512-BAAA-3E71D060719F}">
      <dgm:prSet/>
      <dgm:spPr/>
      <dgm:t>
        <a:bodyPr/>
        <a:lstStyle/>
        <a:p>
          <a:endParaRPr lang="en-PH"/>
        </a:p>
      </dgm:t>
    </dgm:pt>
    <dgm:pt modelId="{F9B6E4A3-0521-4221-8302-0D2036589D71}" type="pres">
      <dgm:prSet presAssocID="{BEA5D814-BF5E-4522-8814-55A891C5FCDA}" presName="Name0" presStyleCnt="0">
        <dgm:presLayoutVars>
          <dgm:dir/>
          <dgm:animLvl val="lvl"/>
          <dgm:resizeHandles val="exact"/>
        </dgm:presLayoutVars>
      </dgm:prSet>
      <dgm:spPr/>
      <dgm:t>
        <a:bodyPr/>
        <a:lstStyle/>
        <a:p>
          <a:endParaRPr lang="en-PH"/>
        </a:p>
      </dgm:t>
    </dgm:pt>
    <dgm:pt modelId="{45C02426-1E7A-4D65-A888-ADA365669230}" type="pres">
      <dgm:prSet presAssocID="{19D6709A-9A49-413C-BAA1-E52502696E5E}" presName="vertFlow" presStyleCnt="0"/>
      <dgm:spPr/>
    </dgm:pt>
    <dgm:pt modelId="{EFF4E856-76A8-4741-A64E-FC872BB65AF0}" type="pres">
      <dgm:prSet presAssocID="{19D6709A-9A49-413C-BAA1-E52502696E5E}" presName="header" presStyleLbl="node1" presStyleIdx="0" presStyleCnt="1"/>
      <dgm:spPr/>
      <dgm:t>
        <a:bodyPr/>
        <a:lstStyle/>
        <a:p>
          <a:endParaRPr lang="en-PH"/>
        </a:p>
      </dgm:t>
    </dgm:pt>
  </dgm:ptLst>
  <dgm:cxnLst>
    <dgm:cxn modelId="{1028D92C-A4E1-4342-934C-36D033E0AB5B}" type="presOf" srcId="{19D6709A-9A49-413C-BAA1-E52502696E5E}" destId="{EFF4E856-76A8-4741-A64E-FC872BB65AF0}" srcOrd="0" destOrd="0" presId="urn:microsoft.com/office/officeart/2005/8/layout/lProcess1"/>
    <dgm:cxn modelId="{FD09DD32-19C9-4512-BAAA-3E71D060719F}" srcId="{BEA5D814-BF5E-4522-8814-55A891C5FCDA}" destId="{19D6709A-9A49-413C-BAA1-E52502696E5E}" srcOrd="0" destOrd="0" parTransId="{AD8B3B39-BC1A-442A-8559-35AA32BDFC40}" sibTransId="{89D79C18-4E51-40F8-A29E-DD82644D9315}"/>
    <dgm:cxn modelId="{BD482355-A04F-4D15-92C4-E384FFDF6001}" type="presOf" srcId="{BEA5D814-BF5E-4522-8814-55A891C5FCDA}" destId="{F9B6E4A3-0521-4221-8302-0D2036589D71}" srcOrd="0" destOrd="0" presId="urn:microsoft.com/office/officeart/2005/8/layout/lProcess1"/>
    <dgm:cxn modelId="{529AB74E-5A48-4B09-B7C8-AD2CB3116EAE}" type="presParOf" srcId="{F9B6E4A3-0521-4221-8302-0D2036589D71}" destId="{45C02426-1E7A-4D65-A888-ADA365669230}" srcOrd="0" destOrd="0" presId="urn:microsoft.com/office/officeart/2005/8/layout/lProcess1"/>
    <dgm:cxn modelId="{4BD089FC-0258-458A-81E6-D7A37BE44159}" type="presParOf" srcId="{45C02426-1E7A-4D65-A888-ADA365669230}" destId="{EFF4E856-76A8-4741-A64E-FC872BB65AF0}" srcOrd="0"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2F694F-C017-4FE8-8D7E-8A61E4AFFC9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PH"/>
        </a:p>
      </dgm:t>
    </dgm:pt>
    <dgm:pt modelId="{CD04F1E5-5D42-4809-A56C-DF4F6C2B81ED}">
      <dgm:prSet phldrT="[Text]" custT="1"/>
      <dgm:spPr/>
      <dgm:t>
        <a:bodyPr/>
        <a:lstStyle/>
        <a:p>
          <a:r>
            <a:rPr lang="en-PH" sz="1400" dirty="0" smtClean="0"/>
            <a:t>Death certificates  (COD) forwarded to CRS-Provincial Office (PO) by LCRO</a:t>
          </a:r>
          <a:endParaRPr lang="en-PH" sz="1400" dirty="0"/>
        </a:p>
      </dgm:t>
    </dgm:pt>
    <dgm:pt modelId="{E9FB0984-8616-4DB0-9462-411FD3936316}" type="parTrans" cxnId="{60C90FA6-3B1F-46C0-863A-E96F20F72FA6}">
      <dgm:prSet/>
      <dgm:spPr/>
      <dgm:t>
        <a:bodyPr/>
        <a:lstStyle/>
        <a:p>
          <a:endParaRPr lang="en-PH" sz="1200"/>
        </a:p>
      </dgm:t>
    </dgm:pt>
    <dgm:pt modelId="{CC34E82C-E179-4E89-BCCB-5CCBA6A48B3E}" type="sibTrans" cxnId="{60C90FA6-3B1F-46C0-863A-E96F20F72FA6}">
      <dgm:prSet custT="1"/>
      <dgm:spPr/>
      <dgm:t>
        <a:bodyPr/>
        <a:lstStyle/>
        <a:p>
          <a:endParaRPr lang="en-PH" sz="1200"/>
        </a:p>
      </dgm:t>
    </dgm:pt>
    <dgm:pt modelId="{DBBD5698-FF70-4C54-919B-9CF8E9CFF361}">
      <dgm:prSet phldrT="[Text]" custT="1"/>
      <dgm:spPr/>
      <dgm:t>
        <a:bodyPr/>
        <a:lstStyle/>
        <a:p>
          <a:r>
            <a:rPr lang="en-PH" sz="1400" dirty="0" smtClean="0"/>
            <a:t>COD and </a:t>
          </a:r>
          <a:r>
            <a:rPr lang="en-PH" sz="1400" dirty="0" err="1" smtClean="0"/>
            <a:t>datafiles</a:t>
          </a:r>
          <a:r>
            <a:rPr lang="en-PH" sz="1400" dirty="0" smtClean="0"/>
            <a:t> forwarded to CRS-Central Office (VSD-</a:t>
          </a:r>
          <a:r>
            <a:rPr lang="en-PH" sz="1400" dirty="0" err="1" smtClean="0"/>
            <a:t>Vibal</a:t>
          </a:r>
          <a:r>
            <a:rPr lang="en-PH" sz="1400" dirty="0" smtClean="0"/>
            <a:t> Bldg)  by CRS-PO six weeks after reference period.</a:t>
          </a:r>
          <a:endParaRPr lang="en-PH" sz="1400" dirty="0"/>
        </a:p>
      </dgm:t>
    </dgm:pt>
    <dgm:pt modelId="{C0DD83BD-C4BC-45C7-8BF7-8E1B9DB2A07E}" type="parTrans" cxnId="{2C501589-1B8B-4270-BA94-D734E360F165}">
      <dgm:prSet/>
      <dgm:spPr/>
      <dgm:t>
        <a:bodyPr/>
        <a:lstStyle/>
        <a:p>
          <a:endParaRPr lang="en-PH" sz="1200"/>
        </a:p>
      </dgm:t>
    </dgm:pt>
    <dgm:pt modelId="{A7AE8481-29CC-4FC6-99B3-5CD119742F04}" type="sibTrans" cxnId="{2C501589-1B8B-4270-BA94-D734E360F165}">
      <dgm:prSet custT="1"/>
      <dgm:spPr/>
      <dgm:t>
        <a:bodyPr/>
        <a:lstStyle/>
        <a:p>
          <a:endParaRPr lang="en-PH" sz="1200"/>
        </a:p>
      </dgm:t>
    </dgm:pt>
    <dgm:pt modelId="{3CC4E8C5-EBDA-46A1-958A-BEF87BDC3E99}">
      <dgm:prSet phldrT="[Text]" custT="1"/>
      <dgm:spPr/>
      <dgm:t>
        <a:bodyPr/>
        <a:lstStyle/>
        <a:p>
          <a:r>
            <a:rPr lang="en-PH" sz="1400" dirty="0" smtClean="0"/>
            <a:t>At the CRS-CO (VSD), authorized personnel checks the completeness and correctness of the entries on the COD</a:t>
          </a:r>
          <a:endParaRPr lang="en-PH" sz="1400" dirty="0"/>
        </a:p>
      </dgm:t>
    </dgm:pt>
    <dgm:pt modelId="{03324B6D-FC56-451A-8C77-2B88ACE380AD}" type="parTrans" cxnId="{2472B5CA-18B6-4995-9F0F-75C00AA5374F}">
      <dgm:prSet/>
      <dgm:spPr/>
      <dgm:t>
        <a:bodyPr/>
        <a:lstStyle/>
        <a:p>
          <a:endParaRPr lang="en-PH"/>
        </a:p>
      </dgm:t>
    </dgm:pt>
    <dgm:pt modelId="{D86A7C6B-78AC-4ABE-9484-18CE3ADF1567}" type="sibTrans" cxnId="{2472B5CA-18B6-4995-9F0F-75C00AA5374F}">
      <dgm:prSet/>
      <dgm:spPr/>
      <dgm:t>
        <a:bodyPr/>
        <a:lstStyle/>
        <a:p>
          <a:endParaRPr lang="en-PH"/>
        </a:p>
      </dgm:t>
    </dgm:pt>
    <dgm:pt modelId="{64FDC71C-EE6B-4507-AA89-78251EB547CD}">
      <dgm:prSet phldrT="[Text]" custT="1"/>
      <dgm:spPr/>
      <dgm:t>
        <a:bodyPr/>
        <a:lstStyle/>
        <a:p>
          <a:r>
            <a:rPr lang="en-PH" sz="1400" dirty="0" smtClean="0"/>
            <a:t>100% verification of causes of death and recoding of death codes  (if necessary)</a:t>
          </a:r>
          <a:endParaRPr lang="en-PH" sz="1400" dirty="0"/>
        </a:p>
      </dgm:t>
    </dgm:pt>
    <dgm:pt modelId="{44B40DB2-A42A-469D-B492-8DC171F4D5A0}" type="parTrans" cxnId="{897FCAFD-FC40-47C7-B9F6-708F983A171F}">
      <dgm:prSet/>
      <dgm:spPr/>
      <dgm:t>
        <a:bodyPr/>
        <a:lstStyle/>
        <a:p>
          <a:endParaRPr lang="en-PH"/>
        </a:p>
      </dgm:t>
    </dgm:pt>
    <dgm:pt modelId="{0D86CB43-38D9-4F66-8442-E5E36232F8A8}" type="sibTrans" cxnId="{897FCAFD-FC40-47C7-B9F6-708F983A171F}">
      <dgm:prSet/>
      <dgm:spPr/>
      <dgm:t>
        <a:bodyPr/>
        <a:lstStyle/>
        <a:p>
          <a:endParaRPr lang="en-PH"/>
        </a:p>
      </dgm:t>
    </dgm:pt>
    <dgm:pt modelId="{A7FB959F-9A79-4543-8011-A6008CFC2EC7}" type="pres">
      <dgm:prSet presAssocID="{F82F694F-C017-4FE8-8D7E-8A61E4AFFC93}" presName="arrowDiagram" presStyleCnt="0">
        <dgm:presLayoutVars>
          <dgm:chMax val="5"/>
          <dgm:dir/>
          <dgm:resizeHandles val="exact"/>
        </dgm:presLayoutVars>
      </dgm:prSet>
      <dgm:spPr/>
      <dgm:t>
        <a:bodyPr/>
        <a:lstStyle/>
        <a:p>
          <a:endParaRPr lang="en-PH"/>
        </a:p>
      </dgm:t>
    </dgm:pt>
    <dgm:pt modelId="{B946F20F-A8EE-4E06-AFD9-9AD4EBFBA26F}" type="pres">
      <dgm:prSet presAssocID="{F82F694F-C017-4FE8-8D7E-8A61E4AFFC93}" presName="arrow" presStyleLbl="bgShp" presStyleIdx="0" presStyleCnt="1"/>
      <dgm:spPr/>
    </dgm:pt>
    <dgm:pt modelId="{0D4B94B4-8C09-48E5-8C4F-1D7FCEBB68E6}" type="pres">
      <dgm:prSet presAssocID="{F82F694F-C017-4FE8-8D7E-8A61E4AFFC93}" presName="arrowDiagram4" presStyleCnt="0"/>
      <dgm:spPr/>
    </dgm:pt>
    <dgm:pt modelId="{36B15DC4-FC94-476C-A229-9BD6D2B34225}" type="pres">
      <dgm:prSet presAssocID="{CD04F1E5-5D42-4809-A56C-DF4F6C2B81ED}" presName="bullet4a" presStyleLbl="node1" presStyleIdx="0" presStyleCnt="4"/>
      <dgm:spPr/>
    </dgm:pt>
    <dgm:pt modelId="{B7949A58-3C24-437C-8DCE-D077332638C3}" type="pres">
      <dgm:prSet presAssocID="{CD04F1E5-5D42-4809-A56C-DF4F6C2B81ED}" presName="textBox4a" presStyleLbl="revTx" presStyleIdx="0" presStyleCnt="4">
        <dgm:presLayoutVars>
          <dgm:bulletEnabled val="1"/>
        </dgm:presLayoutVars>
      </dgm:prSet>
      <dgm:spPr/>
      <dgm:t>
        <a:bodyPr/>
        <a:lstStyle/>
        <a:p>
          <a:endParaRPr lang="en-PH"/>
        </a:p>
      </dgm:t>
    </dgm:pt>
    <dgm:pt modelId="{FE05B442-A938-4156-9D05-A9525EBF9D64}" type="pres">
      <dgm:prSet presAssocID="{DBBD5698-FF70-4C54-919B-9CF8E9CFF361}" presName="bullet4b" presStyleLbl="node1" presStyleIdx="1" presStyleCnt="4"/>
      <dgm:spPr/>
    </dgm:pt>
    <dgm:pt modelId="{29226E09-D484-40A7-8624-E2ABA26097E2}" type="pres">
      <dgm:prSet presAssocID="{DBBD5698-FF70-4C54-919B-9CF8E9CFF361}" presName="textBox4b" presStyleLbl="revTx" presStyleIdx="1" presStyleCnt="4">
        <dgm:presLayoutVars>
          <dgm:bulletEnabled val="1"/>
        </dgm:presLayoutVars>
      </dgm:prSet>
      <dgm:spPr/>
      <dgm:t>
        <a:bodyPr/>
        <a:lstStyle/>
        <a:p>
          <a:endParaRPr lang="en-PH"/>
        </a:p>
      </dgm:t>
    </dgm:pt>
    <dgm:pt modelId="{4731DA89-30F9-49BF-817E-B23390E38D12}" type="pres">
      <dgm:prSet presAssocID="{3CC4E8C5-EBDA-46A1-958A-BEF87BDC3E99}" presName="bullet4c" presStyleLbl="node1" presStyleIdx="2" presStyleCnt="4"/>
      <dgm:spPr/>
    </dgm:pt>
    <dgm:pt modelId="{902D0381-3BB3-4B22-A7AD-62BC11A90B98}" type="pres">
      <dgm:prSet presAssocID="{3CC4E8C5-EBDA-46A1-958A-BEF87BDC3E99}" presName="textBox4c" presStyleLbl="revTx" presStyleIdx="2" presStyleCnt="4">
        <dgm:presLayoutVars>
          <dgm:bulletEnabled val="1"/>
        </dgm:presLayoutVars>
      </dgm:prSet>
      <dgm:spPr/>
      <dgm:t>
        <a:bodyPr/>
        <a:lstStyle/>
        <a:p>
          <a:endParaRPr lang="en-PH"/>
        </a:p>
      </dgm:t>
    </dgm:pt>
    <dgm:pt modelId="{84E9857B-43C9-4371-BEAE-F5C212C15C41}" type="pres">
      <dgm:prSet presAssocID="{64FDC71C-EE6B-4507-AA89-78251EB547CD}" presName="bullet4d" presStyleLbl="node1" presStyleIdx="3" presStyleCnt="4"/>
      <dgm:spPr/>
    </dgm:pt>
    <dgm:pt modelId="{327590ED-F401-4532-AC1C-C4469B1E1953}" type="pres">
      <dgm:prSet presAssocID="{64FDC71C-EE6B-4507-AA89-78251EB547CD}" presName="textBox4d" presStyleLbl="revTx" presStyleIdx="3" presStyleCnt="4">
        <dgm:presLayoutVars>
          <dgm:bulletEnabled val="1"/>
        </dgm:presLayoutVars>
      </dgm:prSet>
      <dgm:spPr/>
      <dgm:t>
        <a:bodyPr/>
        <a:lstStyle/>
        <a:p>
          <a:endParaRPr lang="en-PH"/>
        </a:p>
      </dgm:t>
    </dgm:pt>
  </dgm:ptLst>
  <dgm:cxnLst>
    <dgm:cxn modelId="{60C90FA6-3B1F-46C0-863A-E96F20F72FA6}" srcId="{F82F694F-C017-4FE8-8D7E-8A61E4AFFC93}" destId="{CD04F1E5-5D42-4809-A56C-DF4F6C2B81ED}" srcOrd="0" destOrd="0" parTransId="{E9FB0984-8616-4DB0-9462-411FD3936316}" sibTransId="{CC34E82C-E179-4E89-BCCB-5CCBA6A48B3E}"/>
    <dgm:cxn modelId="{A5C93210-53E7-44EC-AC9D-79D2AE7CDD5A}" type="presOf" srcId="{DBBD5698-FF70-4C54-919B-9CF8E9CFF361}" destId="{29226E09-D484-40A7-8624-E2ABA26097E2}" srcOrd="0" destOrd="0" presId="urn:microsoft.com/office/officeart/2005/8/layout/arrow2"/>
    <dgm:cxn modelId="{E870921C-5C78-47EE-94FF-862E15C7EF1B}" type="presOf" srcId="{64FDC71C-EE6B-4507-AA89-78251EB547CD}" destId="{327590ED-F401-4532-AC1C-C4469B1E1953}" srcOrd="0" destOrd="0" presId="urn:microsoft.com/office/officeart/2005/8/layout/arrow2"/>
    <dgm:cxn modelId="{2472B5CA-18B6-4995-9F0F-75C00AA5374F}" srcId="{F82F694F-C017-4FE8-8D7E-8A61E4AFFC93}" destId="{3CC4E8C5-EBDA-46A1-958A-BEF87BDC3E99}" srcOrd="2" destOrd="0" parTransId="{03324B6D-FC56-451A-8C77-2B88ACE380AD}" sibTransId="{D86A7C6B-78AC-4ABE-9484-18CE3ADF1567}"/>
    <dgm:cxn modelId="{55821026-0D0F-4267-925C-1BDCCCB7649C}" type="presOf" srcId="{3CC4E8C5-EBDA-46A1-958A-BEF87BDC3E99}" destId="{902D0381-3BB3-4B22-A7AD-62BC11A90B98}" srcOrd="0" destOrd="0" presId="urn:microsoft.com/office/officeart/2005/8/layout/arrow2"/>
    <dgm:cxn modelId="{2C501589-1B8B-4270-BA94-D734E360F165}" srcId="{F82F694F-C017-4FE8-8D7E-8A61E4AFFC93}" destId="{DBBD5698-FF70-4C54-919B-9CF8E9CFF361}" srcOrd="1" destOrd="0" parTransId="{C0DD83BD-C4BC-45C7-8BF7-8E1B9DB2A07E}" sibTransId="{A7AE8481-29CC-4FC6-99B3-5CD119742F04}"/>
    <dgm:cxn modelId="{897FCAFD-FC40-47C7-B9F6-708F983A171F}" srcId="{F82F694F-C017-4FE8-8D7E-8A61E4AFFC93}" destId="{64FDC71C-EE6B-4507-AA89-78251EB547CD}" srcOrd="3" destOrd="0" parTransId="{44B40DB2-A42A-469D-B492-8DC171F4D5A0}" sibTransId="{0D86CB43-38D9-4F66-8442-E5E36232F8A8}"/>
    <dgm:cxn modelId="{7BD8DE59-4B25-46B8-8517-39A9BB2A482D}" type="presOf" srcId="{CD04F1E5-5D42-4809-A56C-DF4F6C2B81ED}" destId="{B7949A58-3C24-437C-8DCE-D077332638C3}" srcOrd="0" destOrd="0" presId="urn:microsoft.com/office/officeart/2005/8/layout/arrow2"/>
    <dgm:cxn modelId="{8233B273-E4D6-45F3-9DAD-ACAB667D034D}" type="presOf" srcId="{F82F694F-C017-4FE8-8D7E-8A61E4AFFC93}" destId="{A7FB959F-9A79-4543-8011-A6008CFC2EC7}" srcOrd="0" destOrd="0" presId="urn:microsoft.com/office/officeart/2005/8/layout/arrow2"/>
    <dgm:cxn modelId="{9C36E8A0-DED5-49FB-B95A-84F657D5AD2D}" type="presParOf" srcId="{A7FB959F-9A79-4543-8011-A6008CFC2EC7}" destId="{B946F20F-A8EE-4E06-AFD9-9AD4EBFBA26F}" srcOrd="0" destOrd="0" presId="urn:microsoft.com/office/officeart/2005/8/layout/arrow2"/>
    <dgm:cxn modelId="{73D4B044-39F9-4F83-820C-C3E7E74E1374}" type="presParOf" srcId="{A7FB959F-9A79-4543-8011-A6008CFC2EC7}" destId="{0D4B94B4-8C09-48E5-8C4F-1D7FCEBB68E6}" srcOrd="1" destOrd="0" presId="urn:microsoft.com/office/officeart/2005/8/layout/arrow2"/>
    <dgm:cxn modelId="{A0627D03-13F8-4B40-9D1A-FEBCBD8386AE}" type="presParOf" srcId="{0D4B94B4-8C09-48E5-8C4F-1D7FCEBB68E6}" destId="{36B15DC4-FC94-476C-A229-9BD6D2B34225}" srcOrd="0" destOrd="0" presId="urn:microsoft.com/office/officeart/2005/8/layout/arrow2"/>
    <dgm:cxn modelId="{1F541B2A-F20E-437E-8798-1EC87507A4BF}" type="presParOf" srcId="{0D4B94B4-8C09-48E5-8C4F-1D7FCEBB68E6}" destId="{B7949A58-3C24-437C-8DCE-D077332638C3}" srcOrd="1" destOrd="0" presId="urn:microsoft.com/office/officeart/2005/8/layout/arrow2"/>
    <dgm:cxn modelId="{C762433C-F120-4B6B-95B2-1ACE8BB03FC5}" type="presParOf" srcId="{0D4B94B4-8C09-48E5-8C4F-1D7FCEBB68E6}" destId="{FE05B442-A938-4156-9D05-A9525EBF9D64}" srcOrd="2" destOrd="0" presId="urn:microsoft.com/office/officeart/2005/8/layout/arrow2"/>
    <dgm:cxn modelId="{5DB69A5A-BB6A-4626-8674-512FB4850AA1}" type="presParOf" srcId="{0D4B94B4-8C09-48E5-8C4F-1D7FCEBB68E6}" destId="{29226E09-D484-40A7-8624-E2ABA26097E2}" srcOrd="3" destOrd="0" presId="urn:microsoft.com/office/officeart/2005/8/layout/arrow2"/>
    <dgm:cxn modelId="{56C8E28B-DA68-4374-A027-846D7D5F2CDF}" type="presParOf" srcId="{0D4B94B4-8C09-48E5-8C4F-1D7FCEBB68E6}" destId="{4731DA89-30F9-49BF-817E-B23390E38D12}" srcOrd="4" destOrd="0" presId="urn:microsoft.com/office/officeart/2005/8/layout/arrow2"/>
    <dgm:cxn modelId="{A20BAB91-CA2B-4332-960E-DA3013F708CE}" type="presParOf" srcId="{0D4B94B4-8C09-48E5-8C4F-1D7FCEBB68E6}" destId="{902D0381-3BB3-4B22-A7AD-62BC11A90B98}" srcOrd="5" destOrd="0" presId="urn:microsoft.com/office/officeart/2005/8/layout/arrow2"/>
    <dgm:cxn modelId="{0076105F-30AF-402F-949A-CB127F5881AD}" type="presParOf" srcId="{0D4B94B4-8C09-48E5-8C4F-1D7FCEBB68E6}" destId="{84E9857B-43C9-4371-BEAE-F5C212C15C41}" srcOrd="6" destOrd="0" presId="urn:microsoft.com/office/officeart/2005/8/layout/arrow2"/>
    <dgm:cxn modelId="{62F07E12-5E9E-40B3-A892-AE9D20C62383}" type="presParOf" srcId="{0D4B94B4-8C09-48E5-8C4F-1D7FCEBB68E6}" destId="{327590ED-F401-4532-AC1C-C4469B1E195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A5D814-BF5E-4522-8814-55A891C5FCDA}"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PH"/>
        </a:p>
      </dgm:t>
    </dgm:pt>
    <dgm:pt modelId="{19D6709A-9A49-413C-BAA1-E52502696E5E}">
      <dgm:prSet phldrT="[Text]"/>
      <dgm:spPr/>
      <dgm:t>
        <a:bodyPr/>
        <a:lstStyle/>
        <a:p>
          <a:r>
            <a:rPr lang="en-PH" dirty="0" smtClean="0"/>
            <a:t>CONTROLLING &amp; PROCESSING</a:t>
          </a:r>
          <a:endParaRPr lang="en-PH" dirty="0"/>
        </a:p>
      </dgm:t>
    </dgm:pt>
    <dgm:pt modelId="{AD8B3B39-BC1A-442A-8559-35AA32BDFC40}" type="parTrans" cxnId="{FD09DD32-19C9-4512-BAAA-3E71D060719F}">
      <dgm:prSet/>
      <dgm:spPr/>
      <dgm:t>
        <a:bodyPr/>
        <a:lstStyle/>
        <a:p>
          <a:endParaRPr lang="en-PH"/>
        </a:p>
      </dgm:t>
    </dgm:pt>
    <dgm:pt modelId="{89D79C18-4E51-40F8-A29E-DD82644D9315}" type="sibTrans" cxnId="{FD09DD32-19C9-4512-BAAA-3E71D060719F}">
      <dgm:prSet/>
      <dgm:spPr/>
      <dgm:t>
        <a:bodyPr/>
        <a:lstStyle/>
        <a:p>
          <a:endParaRPr lang="en-PH"/>
        </a:p>
      </dgm:t>
    </dgm:pt>
    <dgm:pt modelId="{F9B6E4A3-0521-4221-8302-0D2036589D71}" type="pres">
      <dgm:prSet presAssocID="{BEA5D814-BF5E-4522-8814-55A891C5FCDA}" presName="Name0" presStyleCnt="0">
        <dgm:presLayoutVars>
          <dgm:dir/>
          <dgm:animLvl val="lvl"/>
          <dgm:resizeHandles val="exact"/>
        </dgm:presLayoutVars>
      </dgm:prSet>
      <dgm:spPr/>
      <dgm:t>
        <a:bodyPr/>
        <a:lstStyle/>
        <a:p>
          <a:endParaRPr lang="en-PH"/>
        </a:p>
      </dgm:t>
    </dgm:pt>
    <dgm:pt modelId="{45C02426-1E7A-4D65-A888-ADA365669230}" type="pres">
      <dgm:prSet presAssocID="{19D6709A-9A49-413C-BAA1-E52502696E5E}" presName="vertFlow" presStyleCnt="0"/>
      <dgm:spPr/>
    </dgm:pt>
    <dgm:pt modelId="{EFF4E856-76A8-4741-A64E-FC872BB65AF0}" type="pres">
      <dgm:prSet presAssocID="{19D6709A-9A49-413C-BAA1-E52502696E5E}" presName="header" presStyleLbl="node1" presStyleIdx="0" presStyleCnt="1"/>
      <dgm:spPr/>
      <dgm:t>
        <a:bodyPr/>
        <a:lstStyle/>
        <a:p>
          <a:endParaRPr lang="en-PH"/>
        </a:p>
      </dgm:t>
    </dgm:pt>
  </dgm:ptLst>
  <dgm:cxnLst>
    <dgm:cxn modelId="{F49DEA90-BB5E-4D1B-AF5B-35B59DF9692C}" type="presOf" srcId="{19D6709A-9A49-413C-BAA1-E52502696E5E}" destId="{EFF4E856-76A8-4741-A64E-FC872BB65AF0}" srcOrd="0" destOrd="0" presId="urn:microsoft.com/office/officeart/2005/8/layout/lProcess1"/>
    <dgm:cxn modelId="{216AC485-4B4D-40D8-8A3B-9B7BD402C751}" type="presOf" srcId="{BEA5D814-BF5E-4522-8814-55A891C5FCDA}" destId="{F9B6E4A3-0521-4221-8302-0D2036589D71}" srcOrd="0" destOrd="0" presId="urn:microsoft.com/office/officeart/2005/8/layout/lProcess1"/>
    <dgm:cxn modelId="{FD09DD32-19C9-4512-BAAA-3E71D060719F}" srcId="{BEA5D814-BF5E-4522-8814-55A891C5FCDA}" destId="{19D6709A-9A49-413C-BAA1-E52502696E5E}" srcOrd="0" destOrd="0" parTransId="{AD8B3B39-BC1A-442A-8559-35AA32BDFC40}" sibTransId="{89D79C18-4E51-40F8-A29E-DD82644D9315}"/>
    <dgm:cxn modelId="{B4C6FA58-E2D7-401A-B07C-581DF27F9371}" type="presParOf" srcId="{F9B6E4A3-0521-4221-8302-0D2036589D71}" destId="{45C02426-1E7A-4D65-A888-ADA365669230}" srcOrd="0" destOrd="0" presId="urn:microsoft.com/office/officeart/2005/8/layout/lProcess1"/>
    <dgm:cxn modelId="{229B56EA-1D1B-4900-B8F2-273FE232C439}" type="presParOf" srcId="{45C02426-1E7A-4D65-A888-ADA365669230}" destId="{EFF4E856-76A8-4741-A64E-FC872BB65AF0}" srcOrd="0"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A5D814-BF5E-4522-8814-55A891C5FCD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PH"/>
        </a:p>
      </dgm:t>
    </dgm:pt>
    <dgm:pt modelId="{A6C05D52-F62E-420A-9853-57E2C86F2976}">
      <dgm:prSet phldrT="[Text]" custT="1"/>
      <dgm:spPr/>
      <dgm:t>
        <a:bodyPr/>
        <a:lstStyle/>
        <a:p>
          <a:r>
            <a:rPr lang="en-PH" sz="1600" dirty="0" smtClean="0">
              <a:latin typeface="Calibri" pitchFamily="34" charset="0"/>
            </a:rPr>
            <a:t>Generation of tables</a:t>
          </a:r>
          <a:endParaRPr lang="en-PH" sz="1600" dirty="0">
            <a:latin typeface="Calibri" pitchFamily="34" charset="0"/>
          </a:endParaRPr>
        </a:p>
      </dgm:t>
    </dgm:pt>
    <dgm:pt modelId="{97A9D50C-9860-4675-84C0-F169B7195322}" type="parTrans" cxnId="{02898114-81F3-43F2-8E06-DD31AE9A28C3}">
      <dgm:prSet/>
      <dgm:spPr/>
      <dgm:t>
        <a:bodyPr/>
        <a:lstStyle/>
        <a:p>
          <a:endParaRPr lang="en-PH"/>
        </a:p>
      </dgm:t>
    </dgm:pt>
    <dgm:pt modelId="{E3AFCC75-3A32-44ED-A012-8E313F59BD9F}" type="sibTrans" cxnId="{02898114-81F3-43F2-8E06-DD31AE9A28C3}">
      <dgm:prSet/>
      <dgm:spPr/>
      <dgm:t>
        <a:bodyPr/>
        <a:lstStyle/>
        <a:p>
          <a:endParaRPr lang="en-PH"/>
        </a:p>
      </dgm:t>
    </dgm:pt>
    <dgm:pt modelId="{9A905C19-E605-4C79-A700-670C9C5CE656}">
      <dgm:prSet phldrT="[Text]" custT="1"/>
      <dgm:spPr/>
      <dgm:t>
        <a:bodyPr/>
        <a:lstStyle/>
        <a:p>
          <a:r>
            <a:rPr lang="en-PH" sz="1600" dirty="0" smtClean="0">
              <a:latin typeface="Calibri" pitchFamily="34" charset="0"/>
            </a:rPr>
            <a:t>Consistency checking of deaths data</a:t>
          </a:r>
          <a:endParaRPr lang="en-PH" sz="1600" dirty="0">
            <a:latin typeface="Calibri" pitchFamily="34" charset="0"/>
          </a:endParaRPr>
        </a:p>
      </dgm:t>
    </dgm:pt>
    <dgm:pt modelId="{3531EE88-AD42-4278-AC11-5B4FE6A42A55}" type="parTrans" cxnId="{FEC47C8C-7F13-4305-B0C1-E26022653006}">
      <dgm:prSet/>
      <dgm:spPr/>
      <dgm:t>
        <a:bodyPr/>
        <a:lstStyle/>
        <a:p>
          <a:endParaRPr lang="en-PH"/>
        </a:p>
      </dgm:t>
    </dgm:pt>
    <dgm:pt modelId="{61AE8254-4236-498B-8EB2-7BA3D3B51B7B}" type="sibTrans" cxnId="{FEC47C8C-7F13-4305-B0C1-E26022653006}">
      <dgm:prSet/>
      <dgm:spPr/>
      <dgm:t>
        <a:bodyPr/>
        <a:lstStyle/>
        <a:p>
          <a:endParaRPr lang="en-PH"/>
        </a:p>
      </dgm:t>
    </dgm:pt>
    <dgm:pt modelId="{09819804-79B8-4792-943F-BA3EE4883AEB}">
      <dgm:prSet phldrT="[Text]" custT="1"/>
      <dgm:spPr/>
      <dgm:t>
        <a:bodyPr/>
        <a:lstStyle/>
        <a:p>
          <a:r>
            <a:rPr lang="en-PH" sz="1600" dirty="0" smtClean="0">
              <a:latin typeface="Calibri" pitchFamily="34" charset="0"/>
            </a:rPr>
            <a:t>Preparation of reports, special releases</a:t>
          </a:r>
          <a:endParaRPr lang="en-PH" sz="1600" dirty="0">
            <a:latin typeface="Calibri" pitchFamily="34" charset="0"/>
          </a:endParaRPr>
        </a:p>
      </dgm:t>
    </dgm:pt>
    <dgm:pt modelId="{319A42F0-0F6A-4750-AE8F-DBA0DBEFB9CC}" type="parTrans" cxnId="{C7E6751A-7132-453F-9E73-AE8BE361F809}">
      <dgm:prSet/>
      <dgm:spPr/>
      <dgm:t>
        <a:bodyPr/>
        <a:lstStyle/>
        <a:p>
          <a:endParaRPr lang="en-PH"/>
        </a:p>
      </dgm:t>
    </dgm:pt>
    <dgm:pt modelId="{CF416B6E-A246-444E-9A9F-A611E1979737}" type="sibTrans" cxnId="{C7E6751A-7132-453F-9E73-AE8BE361F809}">
      <dgm:prSet/>
      <dgm:spPr/>
      <dgm:t>
        <a:bodyPr/>
        <a:lstStyle/>
        <a:p>
          <a:endParaRPr lang="en-PH"/>
        </a:p>
      </dgm:t>
    </dgm:pt>
    <dgm:pt modelId="{E28B42E1-E05F-4E64-B852-503E9E045579}" type="pres">
      <dgm:prSet presAssocID="{BEA5D814-BF5E-4522-8814-55A891C5FCDA}" presName="arrowDiagram" presStyleCnt="0">
        <dgm:presLayoutVars>
          <dgm:chMax val="5"/>
          <dgm:dir/>
          <dgm:resizeHandles val="exact"/>
        </dgm:presLayoutVars>
      </dgm:prSet>
      <dgm:spPr/>
      <dgm:t>
        <a:bodyPr/>
        <a:lstStyle/>
        <a:p>
          <a:endParaRPr lang="en-PH"/>
        </a:p>
      </dgm:t>
    </dgm:pt>
    <dgm:pt modelId="{EBC7DD9E-209F-4EC8-B254-21E9BC9638C7}" type="pres">
      <dgm:prSet presAssocID="{BEA5D814-BF5E-4522-8814-55A891C5FCDA}" presName="arrow" presStyleLbl="bgShp" presStyleIdx="0" presStyleCnt="1"/>
      <dgm:spPr/>
    </dgm:pt>
    <dgm:pt modelId="{2B7A90CA-FA7E-4CBC-B190-14CA10155CFA}" type="pres">
      <dgm:prSet presAssocID="{BEA5D814-BF5E-4522-8814-55A891C5FCDA}" presName="arrowDiagram3" presStyleCnt="0"/>
      <dgm:spPr/>
    </dgm:pt>
    <dgm:pt modelId="{665BFF65-6C2A-4A6E-8A02-5E0C7738CFB1}" type="pres">
      <dgm:prSet presAssocID="{9A905C19-E605-4C79-A700-670C9C5CE656}" presName="bullet3a" presStyleLbl="node1" presStyleIdx="0" presStyleCnt="3"/>
      <dgm:spPr/>
    </dgm:pt>
    <dgm:pt modelId="{EF7B2B8F-EF66-48B6-A798-574FFB40472B}" type="pres">
      <dgm:prSet presAssocID="{9A905C19-E605-4C79-A700-670C9C5CE656}" presName="textBox3a" presStyleLbl="revTx" presStyleIdx="0" presStyleCnt="3">
        <dgm:presLayoutVars>
          <dgm:bulletEnabled val="1"/>
        </dgm:presLayoutVars>
      </dgm:prSet>
      <dgm:spPr/>
      <dgm:t>
        <a:bodyPr/>
        <a:lstStyle/>
        <a:p>
          <a:endParaRPr lang="en-PH"/>
        </a:p>
      </dgm:t>
    </dgm:pt>
    <dgm:pt modelId="{E9C09539-D02B-43F3-9B91-659F437A5CB0}" type="pres">
      <dgm:prSet presAssocID="{A6C05D52-F62E-420A-9853-57E2C86F2976}" presName="bullet3b" presStyleLbl="node1" presStyleIdx="1" presStyleCnt="3"/>
      <dgm:spPr/>
    </dgm:pt>
    <dgm:pt modelId="{953F50DC-5A01-4DB8-9A0C-AD2849F92B22}" type="pres">
      <dgm:prSet presAssocID="{A6C05D52-F62E-420A-9853-57E2C86F2976}" presName="textBox3b" presStyleLbl="revTx" presStyleIdx="1" presStyleCnt="3">
        <dgm:presLayoutVars>
          <dgm:bulletEnabled val="1"/>
        </dgm:presLayoutVars>
      </dgm:prSet>
      <dgm:spPr/>
      <dgm:t>
        <a:bodyPr/>
        <a:lstStyle/>
        <a:p>
          <a:endParaRPr lang="en-PH"/>
        </a:p>
      </dgm:t>
    </dgm:pt>
    <dgm:pt modelId="{9191C86D-A05D-4437-98E8-C473E6BE2D59}" type="pres">
      <dgm:prSet presAssocID="{09819804-79B8-4792-943F-BA3EE4883AEB}" presName="bullet3c" presStyleLbl="node1" presStyleIdx="2" presStyleCnt="3"/>
      <dgm:spPr/>
    </dgm:pt>
    <dgm:pt modelId="{7D008FCE-8ECA-4096-9424-CA6E89FE4755}" type="pres">
      <dgm:prSet presAssocID="{09819804-79B8-4792-943F-BA3EE4883AEB}" presName="textBox3c" presStyleLbl="revTx" presStyleIdx="2" presStyleCnt="3">
        <dgm:presLayoutVars>
          <dgm:bulletEnabled val="1"/>
        </dgm:presLayoutVars>
      </dgm:prSet>
      <dgm:spPr/>
      <dgm:t>
        <a:bodyPr/>
        <a:lstStyle/>
        <a:p>
          <a:endParaRPr lang="en-PH"/>
        </a:p>
      </dgm:t>
    </dgm:pt>
  </dgm:ptLst>
  <dgm:cxnLst>
    <dgm:cxn modelId="{6A55D083-9EA6-4C98-ABC3-B881094A0D1C}" type="presOf" srcId="{BEA5D814-BF5E-4522-8814-55A891C5FCDA}" destId="{E28B42E1-E05F-4E64-B852-503E9E045579}" srcOrd="0" destOrd="0" presId="urn:microsoft.com/office/officeart/2005/8/layout/arrow2"/>
    <dgm:cxn modelId="{92A929E4-D535-4288-87DF-434ED7637F70}" type="presOf" srcId="{A6C05D52-F62E-420A-9853-57E2C86F2976}" destId="{953F50DC-5A01-4DB8-9A0C-AD2849F92B22}" srcOrd="0" destOrd="0" presId="urn:microsoft.com/office/officeart/2005/8/layout/arrow2"/>
    <dgm:cxn modelId="{C7E6751A-7132-453F-9E73-AE8BE361F809}" srcId="{BEA5D814-BF5E-4522-8814-55A891C5FCDA}" destId="{09819804-79B8-4792-943F-BA3EE4883AEB}" srcOrd="2" destOrd="0" parTransId="{319A42F0-0F6A-4750-AE8F-DBA0DBEFB9CC}" sibTransId="{CF416B6E-A246-444E-9A9F-A611E1979737}"/>
    <dgm:cxn modelId="{44A267A5-749F-4AC6-B5E6-B1F561EB1075}" type="presOf" srcId="{9A905C19-E605-4C79-A700-670C9C5CE656}" destId="{EF7B2B8F-EF66-48B6-A798-574FFB40472B}" srcOrd="0" destOrd="0" presId="urn:microsoft.com/office/officeart/2005/8/layout/arrow2"/>
    <dgm:cxn modelId="{FEC47C8C-7F13-4305-B0C1-E26022653006}" srcId="{BEA5D814-BF5E-4522-8814-55A891C5FCDA}" destId="{9A905C19-E605-4C79-A700-670C9C5CE656}" srcOrd="0" destOrd="0" parTransId="{3531EE88-AD42-4278-AC11-5B4FE6A42A55}" sibTransId="{61AE8254-4236-498B-8EB2-7BA3D3B51B7B}"/>
    <dgm:cxn modelId="{46DE1B15-8BCA-4263-867D-5AE7EC6F348C}" type="presOf" srcId="{09819804-79B8-4792-943F-BA3EE4883AEB}" destId="{7D008FCE-8ECA-4096-9424-CA6E89FE4755}" srcOrd="0" destOrd="0" presId="urn:microsoft.com/office/officeart/2005/8/layout/arrow2"/>
    <dgm:cxn modelId="{02898114-81F3-43F2-8E06-DD31AE9A28C3}" srcId="{BEA5D814-BF5E-4522-8814-55A891C5FCDA}" destId="{A6C05D52-F62E-420A-9853-57E2C86F2976}" srcOrd="1" destOrd="0" parTransId="{97A9D50C-9860-4675-84C0-F169B7195322}" sibTransId="{E3AFCC75-3A32-44ED-A012-8E313F59BD9F}"/>
    <dgm:cxn modelId="{3800C886-3A63-468F-A70E-52A5D317AA77}" type="presParOf" srcId="{E28B42E1-E05F-4E64-B852-503E9E045579}" destId="{EBC7DD9E-209F-4EC8-B254-21E9BC9638C7}" srcOrd="0" destOrd="0" presId="urn:microsoft.com/office/officeart/2005/8/layout/arrow2"/>
    <dgm:cxn modelId="{D7DB2445-0323-4C37-A89F-4617DCE6B1A7}" type="presParOf" srcId="{E28B42E1-E05F-4E64-B852-503E9E045579}" destId="{2B7A90CA-FA7E-4CBC-B190-14CA10155CFA}" srcOrd="1" destOrd="0" presId="urn:microsoft.com/office/officeart/2005/8/layout/arrow2"/>
    <dgm:cxn modelId="{E2343EF7-962D-4795-8282-3556A036530E}" type="presParOf" srcId="{2B7A90CA-FA7E-4CBC-B190-14CA10155CFA}" destId="{665BFF65-6C2A-4A6E-8A02-5E0C7738CFB1}" srcOrd="0" destOrd="0" presId="urn:microsoft.com/office/officeart/2005/8/layout/arrow2"/>
    <dgm:cxn modelId="{0BA6AC1C-6DCB-4693-8BB9-56411147AD43}" type="presParOf" srcId="{2B7A90CA-FA7E-4CBC-B190-14CA10155CFA}" destId="{EF7B2B8F-EF66-48B6-A798-574FFB40472B}" srcOrd="1" destOrd="0" presId="urn:microsoft.com/office/officeart/2005/8/layout/arrow2"/>
    <dgm:cxn modelId="{5B920DDD-7DAB-4BCE-AD18-40DC598E666A}" type="presParOf" srcId="{2B7A90CA-FA7E-4CBC-B190-14CA10155CFA}" destId="{E9C09539-D02B-43F3-9B91-659F437A5CB0}" srcOrd="2" destOrd="0" presId="urn:microsoft.com/office/officeart/2005/8/layout/arrow2"/>
    <dgm:cxn modelId="{BF5165CB-3347-4BA7-9EAE-92FC6A621A60}" type="presParOf" srcId="{2B7A90CA-FA7E-4CBC-B190-14CA10155CFA}" destId="{953F50DC-5A01-4DB8-9A0C-AD2849F92B22}" srcOrd="3" destOrd="0" presId="urn:microsoft.com/office/officeart/2005/8/layout/arrow2"/>
    <dgm:cxn modelId="{38735D79-A679-4C0B-8D67-F53B7B0B44FC}" type="presParOf" srcId="{2B7A90CA-FA7E-4CBC-B190-14CA10155CFA}" destId="{9191C86D-A05D-4437-98E8-C473E6BE2D59}" srcOrd="4" destOrd="0" presId="urn:microsoft.com/office/officeart/2005/8/layout/arrow2"/>
    <dgm:cxn modelId="{CBBAA3F0-E4A4-4FA1-9DCB-B80721A3F75E}" type="presParOf" srcId="{2B7A90CA-FA7E-4CBC-B190-14CA10155CFA}" destId="{7D008FCE-8ECA-4096-9424-CA6E89FE475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A5D814-BF5E-4522-8814-55A891C5FCDA}"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PH"/>
        </a:p>
      </dgm:t>
    </dgm:pt>
    <dgm:pt modelId="{19D6709A-9A49-413C-BAA1-E52502696E5E}">
      <dgm:prSet phldrT="[Text]"/>
      <dgm:spPr/>
      <dgm:t>
        <a:bodyPr/>
        <a:lstStyle/>
        <a:p>
          <a:r>
            <a:rPr lang="en-PH" dirty="0" smtClean="0"/>
            <a:t>COMPILATION &amp; ANALYSIS</a:t>
          </a:r>
          <a:endParaRPr lang="en-PH" dirty="0"/>
        </a:p>
      </dgm:t>
    </dgm:pt>
    <dgm:pt modelId="{AD8B3B39-BC1A-442A-8559-35AA32BDFC40}" type="parTrans" cxnId="{FD09DD32-19C9-4512-BAAA-3E71D060719F}">
      <dgm:prSet/>
      <dgm:spPr/>
      <dgm:t>
        <a:bodyPr/>
        <a:lstStyle/>
        <a:p>
          <a:endParaRPr lang="en-PH"/>
        </a:p>
      </dgm:t>
    </dgm:pt>
    <dgm:pt modelId="{89D79C18-4E51-40F8-A29E-DD82644D9315}" type="sibTrans" cxnId="{FD09DD32-19C9-4512-BAAA-3E71D060719F}">
      <dgm:prSet/>
      <dgm:spPr/>
      <dgm:t>
        <a:bodyPr/>
        <a:lstStyle/>
        <a:p>
          <a:endParaRPr lang="en-PH"/>
        </a:p>
      </dgm:t>
    </dgm:pt>
    <dgm:pt modelId="{F9B6E4A3-0521-4221-8302-0D2036589D71}" type="pres">
      <dgm:prSet presAssocID="{BEA5D814-BF5E-4522-8814-55A891C5FCDA}" presName="Name0" presStyleCnt="0">
        <dgm:presLayoutVars>
          <dgm:dir/>
          <dgm:animLvl val="lvl"/>
          <dgm:resizeHandles val="exact"/>
        </dgm:presLayoutVars>
      </dgm:prSet>
      <dgm:spPr/>
      <dgm:t>
        <a:bodyPr/>
        <a:lstStyle/>
        <a:p>
          <a:endParaRPr lang="en-PH"/>
        </a:p>
      </dgm:t>
    </dgm:pt>
    <dgm:pt modelId="{45C02426-1E7A-4D65-A888-ADA365669230}" type="pres">
      <dgm:prSet presAssocID="{19D6709A-9A49-413C-BAA1-E52502696E5E}" presName="vertFlow" presStyleCnt="0"/>
      <dgm:spPr/>
    </dgm:pt>
    <dgm:pt modelId="{EFF4E856-76A8-4741-A64E-FC872BB65AF0}" type="pres">
      <dgm:prSet presAssocID="{19D6709A-9A49-413C-BAA1-E52502696E5E}" presName="header" presStyleLbl="node1" presStyleIdx="0" presStyleCnt="1"/>
      <dgm:spPr/>
      <dgm:t>
        <a:bodyPr/>
        <a:lstStyle/>
        <a:p>
          <a:endParaRPr lang="en-PH"/>
        </a:p>
      </dgm:t>
    </dgm:pt>
  </dgm:ptLst>
  <dgm:cxnLst>
    <dgm:cxn modelId="{B056AA71-7DB0-44FF-92D7-45E45E41D362}" type="presOf" srcId="{19D6709A-9A49-413C-BAA1-E52502696E5E}" destId="{EFF4E856-76A8-4741-A64E-FC872BB65AF0}" srcOrd="0" destOrd="0" presId="urn:microsoft.com/office/officeart/2005/8/layout/lProcess1"/>
    <dgm:cxn modelId="{FD09DD32-19C9-4512-BAAA-3E71D060719F}" srcId="{BEA5D814-BF5E-4522-8814-55A891C5FCDA}" destId="{19D6709A-9A49-413C-BAA1-E52502696E5E}" srcOrd="0" destOrd="0" parTransId="{AD8B3B39-BC1A-442A-8559-35AA32BDFC40}" sibTransId="{89D79C18-4E51-40F8-A29E-DD82644D9315}"/>
    <dgm:cxn modelId="{8E212DDE-E28B-49F2-A1BB-D10FBC52D4E4}" type="presOf" srcId="{BEA5D814-BF5E-4522-8814-55A891C5FCDA}" destId="{F9B6E4A3-0521-4221-8302-0D2036589D71}" srcOrd="0" destOrd="0" presId="urn:microsoft.com/office/officeart/2005/8/layout/lProcess1"/>
    <dgm:cxn modelId="{71666963-6DFC-4418-B78F-4D0DDCF61199}" type="presParOf" srcId="{F9B6E4A3-0521-4221-8302-0D2036589D71}" destId="{45C02426-1E7A-4D65-A888-ADA365669230}" srcOrd="0" destOrd="0" presId="urn:microsoft.com/office/officeart/2005/8/layout/lProcess1"/>
    <dgm:cxn modelId="{E473BA2E-4091-409E-9343-183366FEE740}" type="presParOf" srcId="{45C02426-1E7A-4D65-A888-ADA365669230}" destId="{EFF4E856-76A8-4741-A64E-FC872BB65AF0}" srcOrd="0"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F20F-A8EE-4E06-AFD9-9AD4EBFBA26F}">
      <dsp:nvSpPr>
        <dsp:cNvPr id="0" name=""/>
        <dsp:cNvSpPr/>
      </dsp:nvSpPr>
      <dsp:spPr>
        <a:xfrm>
          <a:off x="0" y="496158"/>
          <a:ext cx="8069372" cy="504335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87FBB-6FFF-41DA-BCB5-803FF91FF53E}">
      <dsp:nvSpPr>
        <dsp:cNvPr id="0" name=""/>
        <dsp:cNvSpPr/>
      </dsp:nvSpPr>
      <dsp:spPr>
        <a:xfrm>
          <a:off x="794833" y="4246399"/>
          <a:ext cx="185595" cy="185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8D5A5-16CE-4C1A-89F8-6BF5B5DB9ADA}">
      <dsp:nvSpPr>
        <dsp:cNvPr id="0" name=""/>
        <dsp:cNvSpPr/>
      </dsp:nvSpPr>
      <dsp:spPr>
        <a:xfrm>
          <a:off x="887631" y="4339197"/>
          <a:ext cx="1379862" cy="120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3" tIns="0" rIns="0" bIns="0" numCol="1" spcCol="1270" anchor="t" anchorCtr="0">
          <a:noAutofit/>
        </a:bodyPr>
        <a:lstStyle/>
        <a:p>
          <a:pPr lvl="0" algn="l" defTabSz="622300">
            <a:lnSpc>
              <a:spcPct val="90000"/>
            </a:lnSpc>
            <a:spcBef>
              <a:spcPct val="0"/>
            </a:spcBef>
            <a:spcAft>
              <a:spcPct val="35000"/>
            </a:spcAft>
          </a:pPr>
          <a:r>
            <a:rPr lang="en-PH" sz="1400" kern="1200" dirty="0" smtClean="0"/>
            <a:t>Attending physician will prepare the COD and certify cause of death. Administrator of the hospital will forward the death certificate to Local Health Officer (LHO)</a:t>
          </a:r>
          <a:endParaRPr lang="en-PH" sz="1400" kern="1200" dirty="0"/>
        </a:p>
      </dsp:txBody>
      <dsp:txXfrm>
        <a:off x="887631" y="4339197"/>
        <a:ext cx="1379862" cy="1200319"/>
      </dsp:txXfrm>
    </dsp:sp>
    <dsp:sp modelId="{64EB39F2-6803-489D-86A2-54E2058C0A4F}">
      <dsp:nvSpPr>
        <dsp:cNvPr id="0" name=""/>
        <dsp:cNvSpPr/>
      </dsp:nvSpPr>
      <dsp:spPr>
        <a:xfrm>
          <a:off x="2106106" y="3073314"/>
          <a:ext cx="322774" cy="322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85DB5-83FC-422E-B721-982D188839D0}">
      <dsp:nvSpPr>
        <dsp:cNvPr id="0" name=""/>
        <dsp:cNvSpPr/>
      </dsp:nvSpPr>
      <dsp:spPr>
        <a:xfrm>
          <a:off x="2267493" y="3234701"/>
          <a:ext cx="1694568" cy="2304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32" tIns="0" rIns="0" bIns="0" numCol="1" spcCol="1270" anchor="t" anchorCtr="0">
          <a:noAutofit/>
        </a:bodyPr>
        <a:lstStyle/>
        <a:p>
          <a:pPr lvl="0" algn="l" defTabSz="622300">
            <a:lnSpc>
              <a:spcPct val="90000"/>
            </a:lnSpc>
            <a:spcBef>
              <a:spcPct val="0"/>
            </a:spcBef>
            <a:spcAft>
              <a:spcPct val="35000"/>
            </a:spcAft>
          </a:pPr>
          <a:r>
            <a:rPr lang="en-PH" sz="1400" kern="1200" dirty="0" smtClean="0"/>
            <a:t>Death certificate forwarded to LHO within 48 hours</a:t>
          </a:r>
          <a:endParaRPr lang="en-PH" sz="1400" kern="1200" dirty="0"/>
        </a:p>
      </dsp:txBody>
      <dsp:txXfrm>
        <a:off x="2267493" y="3234701"/>
        <a:ext cx="1694568" cy="2304814"/>
      </dsp:txXfrm>
    </dsp:sp>
    <dsp:sp modelId="{CBCCED5F-83DD-45F6-BB2D-260708043678}">
      <dsp:nvSpPr>
        <dsp:cNvPr id="0" name=""/>
        <dsp:cNvSpPr/>
      </dsp:nvSpPr>
      <dsp:spPr>
        <a:xfrm>
          <a:off x="3780501" y="2208882"/>
          <a:ext cx="427676" cy="42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B2502-C383-4EC0-B54F-C9ABB29637AB}">
      <dsp:nvSpPr>
        <dsp:cNvPr id="0" name=""/>
        <dsp:cNvSpPr/>
      </dsp:nvSpPr>
      <dsp:spPr>
        <a:xfrm>
          <a:off x="3994339" y="2422721"/>
          <a:ext cx="1694568" cy="311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617" tIns="0" rIns="0" bIns="0" numCol="1" spcCol="1270" anchor="t" anchorCtr="0">
          <a:noAutofit/>
        </a:bodyPr>
        <a:lstStyle/>
        <a:p>
          <a:pPr lvl="0" algn="l" defTabSz="622300">
            <a:lnSpc>
              <a:spcPct val="90000"/>
            </a:lnSpc>
            <a:spcBef>
              <a:spcPct val="0"/>
            </a:spcBef>
            <a:spcAft>
              <a:spcPct val="35000"/>
            </a:spcAft>
          </a:pPr>
          <a:r>
            <a:rPr lang="en-PH" sz="1400" kern="1200" dirty="0" smtClean="0"/>
            <a:t>LHO will examine certificate of deaths and  will order registration at the Local Civil Registry Office (LCRO)</a:t>
          </a:r>
          <a:endParaRPr lang="en-PH" sz="1400" kern="1200" dirty="0"/>
        </a:p>
      </dsp:txBody>
      <dsp:txXfrm>
        <a:off x="3994339" y="2422721"/>
        <a:ext cx="1694568" cy="3116795"/>
      </dsp:txXfrm>
    </dsp:sp>
    <dsp:sp modelId="{6796D4B3-F6F0-4B3A-A798-19A311A4BF9A}">
      <dsp:nvSpPr>
        <dsp:cNvPr id="0" name=""/>
        <dsp:cNvSpPr/>
      </dsp:nvSpPr>
      <dsp:spPr>
        <a:xfrm>
          <a:off x="5604179" y="1636966"/>
          <a:ext cx="572925" cy="5729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369230-7C7C-4548-AEA5-CD432D3A9701}">
      <dsp:nvSpPr>
        <dsp:cNvPr id="0" name=""/>
        <dsp:cNvSpPr/>
      </dsp:nvSpPr>
      <dsp:spPr>
        <a:xfrm>
          <a:off x="5890642" y="1923428"/>
          <a:ext cx="1694568" cy="361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581" tIns="0" rIns="0" bIns="0" numCol="1" spcCol="1270" anchor="t" anchorCtr="0">
          <a:noAutofit/>
        </a:bodyPr>
        <a:lstStyle/>
        <a:p>
          <a:pPr lvl="0" algn="l" defTabSz="622300">
            <a:lnSpc>
              <a:spcPct val="90000"/>
            </a:lnSpc>
            <a:spcBef>
              <a:spcPct val="0"/>
            </a:spcBef>
            <a:spcAft>
              <a:spcPct val="35000"/>
            </a:spcAft>
          </a:pPr>
          <a:r>
            <a:rPr lang="en-PH" sz="1400" kern="1200" dirty="0" smtClean="0"/>
            <a:t>At the LCRO, Civil Registrar or authorized personnel checks the completeness and correctness of the entries on the COD, and enter the info in the Registry Book, Assign Registry Number, Issuance of Death Certificate. Transmittal to PSA</a:t>
          </a:r>
          <a:endParaRPr lang="en-PH" sz="1400" kern="1200" dirty="0"/>
        </a:p>
      </dsp:txBody>
      <dsp:txXfrm>
        <a:off x="5890642" y="1923428"/>
        <a:ext cx="1694568" cy="3616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4E856-76A8-4741-A64E-FC872BB65AF0}">
      <dsp:nvSpPr>
        <dsp:cNvPr id="0" name=""/>
        <dsp:cNvSpPr/>
      </dsp:nvSpPr>
      <dsp:spPr>
        <a:xfrm>
          <a:off x="107972" y="0"/>
          <a:ext cx="3664076" cy="916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PH" sz="2400" kern="1200" dirty="0" smtClean="0"/>
            <a:t>REGISTRATION </a:t>
          </a:r>
        </a:p>
        <a:p>
          <a:pPr lvl="0" algn="ctr" defTabSz="1066800">
            <a:lnSpc>
              <a:spcPct val="90000"/>
            </a:lnSpc>
            <a:spcBef>
              <a:spcPct val="0"/>
            </a:spcBef>
            <a:spcAft>
              <a:spcPct val="35000"/>
            </a:spcAft>
          </a:pPr>
          <a:r>
            <a:rPr lang="en-PH" sz="2400" kern="1200" dirty="0" smtClean="0"/>
            <a:t>(Inside a health facility)</a:t>
          </a:r>
          <a:endParaRPr lang="en-PH" sz="2400" kern="1200" dirty="0"/>
        </a:p>
      </dsp:txBody>
      <dsp:txXfrm>
        <a:off x="134801" y="26829"/>
        <a:ext cx="3610418" cy="862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F20F-A8EE-4E06-AFD9-9AD4EBFBA26F}">
      <dsp:nvSpPr>
        <dsp:cNvPr id="0" name=""/>
        <dsp:cNvSpPr/>
      </dsp:nvSpPr>
      <dsp:spPr>
        <a:xfrm>
          <a:off x="0" y="216796"/>
          <a:ext cx="8069373" cy="504335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4F14E-2D60-418A-B6F6-EDF78EAE6315}">
      <dsp:nvSpPr>
        <dsp:cNvPr id="0" name=""/>
        <dsp:cNvSpPr/>
      </dsp:nvSpPr>
      <dsp:spPr>
        <a:xfrm>
          <a:off x="1024810" y="3697722"/>
          <a:ext cx="209803" cy="2098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56731-81B8-4AFD-8D66-255C7C125313}">
      <dsp:nvSpPr>
        <dsp:cNvPr id="0" name=""/>
        <dsp:cNvSpPr/>
      </dsp:nvSpPr>
      <dsp:spPr>
        <a:xfrm>
          <a:off x="1129712" y="3802624"/>
          <a:ext cx="1880163" cy="145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71" tIns="0" rIns="0" bIns="0" numCol="1" spcCol="1270" anchor="t" anchorCtr="0">
          <a:noAutofit/>
        </a:bodyPr>
        <a:lstStyle/>
        <a:p>
          <a:pPr lvl="0" algn="l" defTabSz="622300">
            <a:lnSpc>
              <a:spcPct val="90000"/>
            </a:lnSpc>
            <a:spcBef>
              <a:spcPct val="0"/>
            </a:spcBef>
            <a:spcAft>
              <a:spcPct val="35000"/>
            </a:spcAft>
          </a:pPr>
          <a:r>
            <a:rPr lang="en-PH" sz="1400" kern="1200" dirty="0" smtClean="0"/>
            <a:t>Concerned person to report death to the LHO of the city/</a:t>
          </a:r>
          <a:r>
            <a:rPr lang="en-PH" sz="1400" kern="1200" dirty="0" err="1" smtClean="0"/>
            <a:t>mun</a:t>
          </a:r>
          <a:r>
            <a:rPr lang="en-PH" sz="1400" kern="1200" dirty="0" smtClean="0"/>
            <a:t> where the place of the event occurred</a:t>
          </a:r>
          <a:endParaRPr lang="en-PH" sz="1400" kern="1200" dirty="0"/>
        </a:p>
      </dsp:txBody>
      <dsp:txXfrm>
        <a:off x="1129712" y="3802624"/>
        <a:ext cx="1880163" cy="1457530"/>
      </dsp:txXfrm>
    </dsp:sp>
    <dsp:sp modelId="{5D39514C-FBB3-408E-B478-90E4F9A2735B}">
      <dsp:nvSpPr>
        <dsp:cNvPr id="0" name=""/>
        <dsp:cNvSpPr/>
      </dsp:nvSpPr>
      <dsp:spPr>
        <a:xfrm>
          <a:off x="2876731" y="2326937"/>
          <a:ext cx="379260" cy="3792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5E15B-F536-4CA8-A836-27BFCFF85371}">
      <dsp:nvSpPr>
        <dsp:cNvPr id="0" name=""/>
        <dsp:cNvSpPr/>
      </dsp:nvSpPr>
      <dsp:spPr>
        <a:xfrm>
          <a:off x="3066361" y="2516567"/>
          <a:ext cx="1936649" cy="2743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62" tIns="0" rIns="0" bIns="0" numCol="1" spcCol="1270" anchor="t" anchorCtr="0">
          <a:noAutofit/>
        </a:bodyPr>
        <a:lstStyle/>
        <a:p>
          <a:pPr lvl="0" algn="l" defTabSz="622300">
            <a:lnSpc>
              <a:spcPct val="90000"/>
            </a:lnSpc>
            <a:spcBef>
              <a:spcPct val="0"/>
            </a:spcBef>
            <a:spcAft>
              <a:spcPct val="35000"/>
            </a:spcAft>
          </a:pPr>
          <a:r>
            <a:rPr lang="en-PH" sz="1400" kern="1200" dirty="0" smtClean="0"/>
            <a:t>LHO accomplish CO, examine decease/certify cause of death</a:t>
          </a:r>
          <a:endParaRPr lang="en-PH" sz="1400" kern="1200" dirty="0"/>
        </a:p>
      </dsp:txBody>
      <dsp:txXfrm>
        <a:off x="3066361" y="2516567"/>
        <a:ext cx="1936649" cy="2743586"/>
      </dsp:txXfrm>
    </dsp:sp>
    <dsp:sp modelId="{4EEF82AA-66B9-4CC1-AB48-9DE7B33FEDF1}">
      <dsp:nvSpPr>
        <dsp:cNvPr id="0" name=""/>
        <dsp:cNvSpPr/>
      </dsp:nvSpPr>
      <dsp:spPr>
        <a:xfrm>
          <a:off x="5103878" y="1492766"/>
          <a:ext cx="524509" cy="524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2A75C-DEDE-4925-978C-ABA555DA91BD}">
      <dsp:nvSpPr>
        <dsp:cNvPr id="0" name=""/>
        <dsp:cNvSpPr/>
      </dsp:nvSpPr>
      <dsp:spPr>
        <a:xfrm>
          <a:off x="5366133" y="1755020"/>
          <a:ext cx="1936649" cy="350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927" tIns="0" rIns="0" bIns="0" numCol="1" spcCol="1270" anchor="t" anchorCtr="0">
          <a:noAutofit/>
        </a:bodyPr>
        <a:lstStyle/>
        <a:p>
          <a:pPr lvl="0" algn="l" defTabSz="711200">
            <a:lnSpc>
              <a:spcPct val="90000"/>
            </a:lnSpc>
            <a:spcBef>
              <a:spcPct val="0"/>
            </a:spcBef>
            <a:spcAft>
              <a:spcPct val="35000"/>
            </a:spcAft>
          </a:pPr>
          <a:r>
            <a:rPr lang="en-PH" sz="1600" kern="1200" dirty="0" smtClean="0"/>
            <a:t>At the LCRO, Civil Registrar or authorized personnel checks the completeness and correctness of the entries on the COD, and enter the info in the Registry Book, Assign Registry Number, Issuance of Death Certificate. Transmittal to PSA</a:t>
          </a:r>
          <a:endParaRPr lang="en-PH" sz="1600" kern="1200" dirty="0"/>
        </a:p>
      </dsp:txBody>
      <dsp:txXfrm>
        <a:off x="5366133" y="1755020"/>
        <a:ext cx="1936649" cy="3505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4E856-76A8-4741-A64E-FC872BB65AF0}">
      <dsp:nvSpPr>
        <dsp:cNvPr id="0" name=""/>
        <dsp:cNvSpPr/>
      </dsp:nvSpPr>
      <dsp:spPr>
        <a:xfrm>
          <a:off x="72198" y="0"/>
          <a:ext cx="3664076" cy="916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PH" sz="2400" kern="1200" dirty="0" smtClean="0"/>
            <a:t>REGISTRATION   </a:t>
          </a:r>
        </a:p>
        <a:p>
          <a:pPr lvl="0" algn="ctr" defTabSz="1066800">
            <a:lnSpc>
              <a:spcPct val="90000"/>
            </a:lnSpc>
            <a:spcBef>
              <a:spcPct val="0"/>
            </a:spcBef>
            <a:spcAft>
              <a:spcPct val="35000"/>
            </a:spcAft>
          </a:pPr>
          <a:r>
            <a:rPr lang="en-PH" sz="2400" kern="1200" dirty="0" smtClean="0"/>
            <a:t> (outside a health facility)</a:t>
          </a:r>
          <a:endParaRPr lang="en-PH" sz="2400" kern="1200" dirty="0"/>
        </a:p>
      </dsp:txBody>
      <dsp:txXfrm>
        <a:off x="99027" y="26829"/>
        <a:ext cx="3610418" cy="862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F20F-A8EE-4E06-AFD9-9AD4EBFBA26F}">
      <dsp:nvSpPr>
        <dsp:cNvPr id="0" name=""/>
        <dsp:cNvSpPr/>
      </dsp:nvSpPr>
      <dsp:spPr>
        <a:xfrm>
          <a:off x="0" y="216796"/>
          <a:ext cx="8069373" cy="504335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15DC4-FC94-476C-A229-9BD6D2B34225}">
      <dsp:nvSpPr>
        <dsp:cNvPr id="0" name=""/>
        <dsp:cNvSpPr/>
      </dsp:nvSpPr>
      <dsp:spPr>
        <a:xfrm>
          <a:off x="794833" y="3967037"/>
          <a:ext cx="185595" cy="185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49A58-3C24-437C-8DCE-D077332638C3}">
      <dsp:nvSpPr>
        <dsp:cNvPr id="0" name=""/>
        <dsp:cNvSpPr/>
      </dsp:nvSpPr>
      <dsp:spPr>
        <a:xfrm>
          <a:off x="887631" y="4059835"/>
          <a:ext cx="1379862" cy="120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3" tIns="0" rIns="0" bIns="0" numCol="1" spcCol="1270" anchor="t" anchorCtr="0">
          <a:noAutofit/>
        </a:bodyPr>
        <a:lstStyle/>
        <a:p>
          <a:pPr lvl="0" algn="l" defTabSz="622300">
            <a:lnSpc>
              <a:spcPct val="90000"/>
            </a:lnSpc>
            <a:spcBef>
              <a:spcPct val="0"/>
            </a:spcBef>
            <a:spcAft>
              <a:spcPct val="35000"/>
            </a:spcAft>
          </a:pPr>
          <a:r>
            <a:rPr lang="en-PH" sz="1400" kern="1200" dirty="0" smtClean="0"/>
            <a:t>Death certificates  (COD) forwarded to CRS-Provincial Office (PO) by LCRO</a:t>
          </a:r>
          <a:endParaRPr lang="en-PH" sz="1400" kern="1200" dirty="0"/>
        </a:p>
      </dsp:txBody>
      <dsp:txXfrm>
        <a:off x="887631" y="4059835"/>
        <a:ext cx="1379862" cy="1200319"/>
      </dsp:txXfrm>
    </dsp:sp>
    <dsp:sp modelId="{FE05B442-A938-4156-9D05-A9525EBF9D64}">
      <dsp:nvSpPr>
        <dsp:cNvPr id="0" name=""/>
        <dsp:cNvSpPr/>
      </dsp:nvSpPr>
      <dsp:spPr>
        <a:xfrm>
          <a:off x="2106106" y="2793952"/>
          <a:ext cx="322774" cy="3227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26E09-D484-40A7-8624-E2ABA26097E2}">
      <dsp:nvSpPr>
        <dsp:cNvPr id="0" name=""/>
        <dsp:cNvSpPr/>
      </dsp:nvSpPr>
      <dsp:spPr>
        <a:xfrm>
          <a:off x="2267493" y="2955339"/>
          <a:ext cx="1694568" cy="2304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32" tIns="0" rIns="0" bIns="0" numCol="1" spcCol="1270" anchor="t" anchorCtr="0">
          <a:noAutofit/>
        </a:bodyPr>
        <a:lstStyle/>
        <a:p>
          <a:pPr lvl="0" algn="l" defTabSz="622300">
            <a:lnSpc>
              <a:spcPct val="90000"/>
            </a:lnSpc>
            <a:spcBef>
              <a:spcPct val="0"/>
            </a:spcBef>
            <a:spcAft>
              <a:spcPct val="35000"/>
            </a:spcAft>
          </a:pPr>
          <a:r>
            <a:rPr lang="en-PH" sz="1400" kern="1200" dirty="0" smtClean="0"/>
            <a:t>COD and </a:t>
          </a:r>
          <a:r>
            <a:rPr lang="en-PH" sz="1400" kern="1200" dirty="0" err="1" smtClean="0"/>
            <a:t>datafiles</a:t>
          </a:r>
          <a:r>
            <a:rPr lang="en-PH" sz="1400" kern="1200" dirty="0" smtClean="0"/>
            <a:t> forwarded to CRS-Central Office (VSD-</a:t>
          </a:r>
          <a:r>
            <a:rPr lang="en-PH" sz="1400" kern="1200" dirty="0" err="1" smtClean="0"/>
            <a:t>Vibal</a:t>
          </a:r>
          <a:r>
            <a:rPr lang="en-PH" sz="1400" kern="1200" dirty="0" smtClean="0"/>
            <a:t> Bldg)  by CRS-PO six weeks after reference period.</a:t>
          </a:r>
          <a:endParaRPr lang="en-PH" sz="1400" kern="1200" dirty="0"/>
        </a:p>
      </dsp:txBody>
      <dsp:txXfrm>
        <a:off x="2267493" y="2955339"/>
        <a:ext cx="1694568" cy="2304814"/>
      </dsp:txXfrm>
    </dsp:sp>
    <dsp:sp modelId="{4731DA89-30F9-49BF-817E-B23390E38D12}">
      <dsp:nvSpPr>
        <dsp:cNvPr id="0" name=""/>
        <dsp:cNvSpPr/>
      </dsp:nvSpPr>
      <dsp:spPr>
        <a:xfrm>
          <a:off x="3780501" y="1929520"/>
          <a:ext cx="427676" cy="42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D0381-3BB3-4B22-A7AD-62BC11A90B98}">
      <dsp:nvSpPr>
        <dsp:cNvPr id="0" name=""/>
        <dsp:cNvSpPr/>
      </dsp:nvSpPr>
      <dsp:spPr>
        <a:xfrm>
          <a:off x="3994339" y="2143359"/>
          <a:ext cx="1694568" cy="311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617" tIns="0" rIns="0" bIns="0" numCol="1" spcCol="1270" anchor="t" anchorCtr="0">
          <a:noAutofit/>
        </a:bodyPr>
        <a:lstStyle/>
        <a:p>
          <a:pPr lvl="0" algn="l" defTabSz="622300">
            <a:lnSpc>
              <a:spcPct val="90000"/>
            </a:lnSpc>
            <a:spcBef>
              <a:spcPct val="0"/>
            </a:spcBef>
            <a:spcAft>
              <a:spcPct val="35000"/>
            </a:spcAft>
          </a:pPr>
          <a:r>
            <a:rPr lang="en-PH" sz="1400" kern="1200" dirty="0" smtClean="0"/>
            <a:t>At the CRS-CO (VSD), authorized personnel checks the completeness and correctness of the entries on the COD</a:t>
          </a:r>
          <a:endParaRPr lang="en-PH" sz="1400" kern="1200" dirty="0"/>
        </a:p>
      </dsp:txBody>
      <dsp:txXfrm>
        <a:off x="3994339" y="2143359"/>
        <a:ext cx="1694568" cy="3116795"/>
      </dsp:txXfrm>
    </dsp:sp>
    <dsp:sp modelId="{84E9857B-43C9-4371-BEAE-F5C212C15C41}">
      <dsp:nvSpPr>
        <dsp:cNvPr id="0" name=""/>
        <dsp:cNvSpPr/>
      </dsp:nvSpPr>
      <dsp:spPr>
        <a:xfrm>
          <a:off x="5604179" y="1357604"/>
          <a:ext cx="572925" cy="5729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590ED-F401-4532-AC1C-C4469B1E1953}">
      <dsp:nvSpPr>
        <dsp:cNvPr id="0" name=""/>
        <dsp:cNvSpPr/>
      </dsp:nvSpPr>
      <dsp:spPr>
        <a:xfrm>
          <a:off x="5890642" y="1644066"/>
          <a:ext cx="1694568" cy="361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581" tIns="0" rIns="0" bIns="0" numCol="1" spcCol="1270" anchor="t" anchorCtr="0">
          <a:noAutofit/>
        </a:bodyPr>
        <a:lstStyle/>
        <a:p>
          <a:pPr lvl="0" algn="l" defTabSz="622300">
            <a:lnSpc>
              <a:spcPct val="90000"/>
            </a:lnSpc>
            <a:spcBef>
              <a:spcPct val="0"/>
            </a:spcBef>
            <a:spcAft>
              <a:spcPct val="35000"/>
            </a:spcAft>
          </a:pPr>
          <a:r>
            <a:rPr lang="en-PH" sz="1400" kern="1200" dirty="0" smtClean="0"/>
            <a:t>100% verification of causes of death and recoding of death codes  (if necessary)</a:t>
          </a:r>
          <a:endParaRPr lang="en-PH" sz="1400" kern="1200" dirty="0"/>
        </a:p>
      </dsp:txBody>
      <dsp:txXfrm>
        <a:off x="5890642" y="1644066"/>
        <a:ext cx="1694568" cy="3616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4E856-76A8-4741-A64E-FC872BB65AF0}">
      <dsp:nvSpPr>
        <dsp:cNvPr id="0" name=""/>
        <dsp:cNvSpPr/>
      </dsp:nvSpPr>
      <dsp:spPr>
        <a:xfrm>
          <a:off x="1383" y="61276"/>
          <a:ext cx="3173862" cy="793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PH" sz="2400" kern="1200" dirty="0" smtClean="0"/>
            <a:t>CONTROLLING &amp; PROCESSING</a:t>
          </a:r>
          <a:endParaRPr lang="en-PH" sz="2400" kern="1200" dirty="0"/>
        </a:p>
      </dsp:txBody>
      <dsp:txXfrm>
        <a:off x="24623" y="84516"/>
        <a:ext cx="3127382" cy="746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7DD9E-209F-4EC8-B254-21E9BC9638C7}">
      <dsp:nvSpPr>
        <dsp:cNvPr id="0" name=""/>
        <dsp:cNvSpPr/>
      </dsp:nvSpPr>
      <dsp:spPr>
        <a:xfrm>
          <a:off x="211459" y="0"/>
          <a:ext cx="7127337" cy="445458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BFF65-6C2A-4A6E-8A02-5E0C7738CFB1}">
      <dsp:nvSpPr>
        <dsp:cNvPr id="0" name=""/>
        <dsp:cNvSpPr/>
      </dsp:nvSpPr>
      <dsp:spPr>
        <a:xfrm>
          <a:off x="1116631" y="3074555"/>
          <a:ext cx="185310" cy="1853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B2B8F-EF66-48B6-A798-574FFB40472B}">
      <dsp:nvSpPr>
        <dsp:cNvPr id="0" name=""/>
        <dsp:cNvSpPr/>
      </dsp:nvSpPr>
      <dsp:spPr>
        <a:xfrm>
          <a:off x="1209286" y="3167210"/>
          <a:ext cx="1660669" cy="128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92" tIns="0" rIns="0" bIns="0" numCol="1" spcCol="1270" anchor="t" anchorCtr="0">
          <a:noAutofit/>
        </a:bodyPr>
        <a:lstStyle/>
        <a:p>
          <a:pPr lvl="0" algn="l" defTabSz="711200">
            <a:lnSpc>
              <a:spcPct val="90000"/>
            </a:lnSpc>
            <a:spcBef>
              <a:spcPct val="0"/>
            </a:spcBef>
            <a:spcAft>
              <a:spcPct val="35000"/>
            </a:spcAft>
          </a:pPr>
          <a:r>
            <a:rPr lang="en-PH" sz="1600" kern="1200" dirty="0" smtClean="0">
              <a:latin typeface="Calibri" pitchFamily="34" charset="0"/>
            </a:rPr>
            <a:t>Consistency checking of deaths data</a:t>
          </a:r>
          <a:endParaRPr lang="en-PH" sz="1600" kern="1200" dirty="0">
            <a:latin typeface="Calibri" pitchFamily="34" charset="0"/>
          </a:endParaRPr>
        </a:p>
      </dsp:txBody>
      <dsp:txXfrm>
        <a:off x="1209286" y="3167210"/>
        <a:ext cx="1660669" cy="1287375"/>
      </dsp:txXfrm>
    </dsp:sp>
    <dsp:sp modelId="{E9C09539-D02B-43F3-9B91-659F437A5CB0}">
      <dsp:nvSpPr>
        <dsp:cNvPr id="0" name=""/>
        <dsp:cNvSpPr/>
      </dsp:nvSpPr>
      <dsp:spPr>
        <a:xfrm>
          <a:off x="2752355" y="1863798"/>
          <a:ext cx="334984" cy="3349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F50DC-5A01-4DB8-9A0C-AD2849F92B22}">
      <dsp:nvSpPr>
        <dsp:cNvPr id="0" name=""/>
        <dsp:cNvSpPr/>
      </dsp:nvSpPr>
      <dsp:spPr>
        <a:xfrm>
          <a:off x="2919847" y="2031291"/>
          <a:ext cx="1710561" cy="2423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502" tIns="0" rIns="0" bIns="0" numCol="1" spcCol="1270" anchor="t" anchorCtr="0">
          <a:noAutofit/>
        </a:bodyPr>
        <a:lstStyle/>
        <a:p>
          <a:pPr lvl="0" algn="l" defTabSz="711200">
            <a:lnSpc>
              <a:spcPct val="90000"/>
            </a:lnSpc>
            <a:spcBef>
              <a:spcPct val="0"/>
            </a:spcBef>
            <a:spcAft>
              <a:spcPct val="35000"/>
            </a:spcAft>
          </a:pPr>
          <a:r>
            <a:rPr lang="en-PH" sz="1600" kern="1200" dirty="0" smtClean="0">
              <a:latin typeface="Calibri" pitchFamily="34" charset="0"/>
            </a:rPr>
            <a:t>Generation of tables</a:t>
          </a:r>
          <a:endParaRPr lang="en-PH" sz="1600" kern="1200" dirty="0">
            <a:latin typeface="Calibri" pitchFamily="34" charset="0"/>
          </a:endParaRPr>
        </a:p>
      </dsp:txBody>
      <dsp:txXfrm>
        <a:off x="2919847" y="2031291"/>
        <a:ext cx="1710561" cy="2423294"/>
      </dsp:txXfrm>
    </dsp:sp>
    <dsp:sp modelId="{9191C86D-A05D-4437-98E8-C473E6BE2D59}">
      <dsp:nvSpPr>
        <dsp:cNvPr id="0" name=""/>
        <dsp:cNvSpPr/>
      </dsp:nvSpPr>
      <dsp:spPr>
        <a:xfrm>
          <a:off x="4719500" y="1127010"/>
          <a:ext cx="463276" cy="4632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08FCE-8ECA-4096-9424-CA6E89FE4755}">
      <dsp:nvSpPr>
        <dsp:cNvPr id="0" name=""/>
        <dsp:cNvSpPr/>
      </dsp:nvSpPr>
      <dsp:spPr>
        <a:xfrm>
          <a:off x="4951138" y="1358648"/>
          <a:ext cx="1710561" cy="309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481" tIns="0" rIns="0" bIns="0" numCol="1" spcCol="1270" anchor="t" anchorCtr="0">
          <a:noAutofit/>
        </a:bodyPr>
        <a:lstStyle/>
        <a:p>
          <a:pPr lvl="0" algn="l" defTabSz="711200">
            <a:lnSpc>
              <a:spcPct val="90000"/>
            </a:lnSpc>
            <a:spcBef>
              <a:spcPct val="0"/>
            </a:spcBef>
            <a:spcAft>
              <a:spcPct val="35000"/>
            </a:spcAft>
          </a:pPr>
          <a:r>
            <a:rPr lang="en-PH" sz="1600" kern="1200" dirty="0" smtClean="0">
              <a:latin typeface="Calibri" pitchFamily="34" charset="0"/>
            </a:rPr>
            <a:t>Preparation of reports, special releases</a:t>
          </a:r>
          <a:endParaRPr lang="en-PH" sz="1600" kern="1200" dirty="0">
            <a:latin typeface="Calibri" pitchFamily="34" charset="0"/>
          </a:endParaRPr>
        </a:p>
      </dsp:txBody>
      <dsp:txXfrm>
        <a:off x="4951138" y="1358648"/>
        <a:ext cx="1710561" cy="3095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4E856-76A8-4741-A64E-FC872BB65AF0}">
      <dsp:nvSpPr>
        <dsp:cNvPr id="0" name=""/>
        <dsp:cNvSpPr/>
      </dsp:nvSpPr>
      <dsp:spPr>
        <a:xfrm>
          <a:off x="1383" y="61276"/>
          <a:ext cx="3173862" cy="793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PH" sz="2400" kern="1200" dirty="0" smtClean="0"/>
            <a:t>COMPILATION &amp; ANALYSIS</a:t>
          </a:r>
          <a:endParaRPr lang="en-PH" sz="2400" kern="1200" dirty="0"/>
        </a:p>
      </dsp:txBody>
      <dsp:txXfrm>
        <a:off x="24623" y="84516"/>
        <a:ext cx="3127382" cy="74698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B708342B-E735-4673-9A69-75C5D27BB4F3}" type="datetime1">
              <a:rPr lang="en-US" altLang="en-US"/>
              <a:pPr>
                <a:defRPr/>
              </a:pPr>
              <a:t>11/14/2017</a:t>
            </a:fld>
            <a:endParaRPr lang="en-US"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621498A-204E-41F0-A3C4-509754CE3B91}" type="slidenum">
              <a:rPr lang="en-US" altLang="en-US"/>
              <a:pPr>
                <a:defRPr/>
              </a:pPr>
              <a:t>‹#›</a:t>
            </a:fld>
            <a:endParaRPr lang="en-US" altLang="en-US"/>
          </a:p>
        </p:txBody>
      </p:sp>
    </p:spTree>
    <p:extLst>
      <p:ext uri="{BB962C8B-B14F-4D97-AF65-F5344CB8AC3E}">
        <p14:creationId xmlns:p14="http://schemas.microsoft.com/office/powerpoint/2010/main" val="1925725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endParaRPr lang="en-US" altLang="en-US"/>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FF357FE5-6622-49D2-ACB7-95C5BF442DAD}" type="slidenum">
              <a:rPr lang="en-US" altLang="en-US"/>
              <a:pPr>
                <a:defRPr/>
              </a:pPr>
              <a:t>‹#›</a:t>
            </a:fld>
            <a:endParaRPr lang="en-US" altLang="en-US"/>
          </a:p>
        </p:txBody>
      </p:sp>
    </p:spTree>
    <p:extLst>
      <p:ext uri="{BB962C8B-B14F-4D97-AF65-F5344CB8AC3E}">
        <p14:creationId xmlns:p14="http://schemas.microsoft.com/office/powerpoint/2010/main" val="703091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i="1"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1</a:t>
            </a:fld>
            <a:endParaRPr lang="en-US"/>
          </a:p>
        </p:txBody>
      </p:sp>
    </p:spTree>
    <p:extLst>
      <p:ext uri="{BB962C8B-B14F-4D97-AF65-F5344CB8AC3E}">
        <p14:creationId xmlns:p14="http://schemas.microsoft.com/office/powerpoint/2010/main" val="64604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smtClean="0"/>
          </a:p>
        </p:txBody>
      </p:sp>
      <p:sp>
        <p:nvSpPr>
          <p:cNvPr id="185348" name="Slide Number Placeholder 3"/>
          <p:cNvSpPr>
            <a:spLocks noGrp="1"/>
          </p:cNvSpPr>
          <p:nvPr>
            <p:ph type="sldNum" sz="quarter" idx="5"/>
          </p:nvPr>
        </p:nvSpPr>
        <p:spPr bwMode="auto">
          <a:ln>
            <a:miter lim="800000"/>
            <a:headEnd/>
            <a:tailEnd/>
          </a:ln>
        </p:spPr>
        <p:txBody>
          <a:bodyPr/>
          <a:lstStyle/>
          <a:p>
            <a:pPr>
              <a:defRPr/>
            </a:pPr>
            <a:fld id="{0E3A6551-5BA0-4D17-A8B5-6D083EAB592C}" type="slidenum">
              <a:rPr lang="en-US" smtClean="0"/>
              <a:pPr>
                <a:defRPr/>
              </a:pPr>
              <a:t>12</a:t>
            </a:fld>
            <a:endParaRPr lang="en-US" smtClean="0"/>
          </a:p>
        </p:txBody>
      </p:sp>
    </p:spTree>
    <p:extLst>
      <p:ext uri="{BB962C8B-B14F-4D97-AF65-F5344CB8AC3E}">
        <p14:creationId xmlns:p14="http://schemas.microsoft.com/office/powerpoint/2010/main" val="347173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smtClean="0"/>
          </a:p>
        </p:txBody>
      </p:sp>
      <p:sp>
        <p:nvSpPr>
          <p:cNvPr id="195588" name="Slide Number Placeholder 3"/>
          <p:cNvSpPr>
            <a:spLocks noGrp="1"/>
          </p:cNvSpPr>
          <p:nvPr>
            <p:ph type="sldNum" sz="quarter" idx="5"/>
          </p:nvPr>
        </p:nvSpPr>
        <p:spPr bwMode="auto">
          <a:ln>
            <a:miter lim="800000"/>
            <a:headEnd/>
            <a:tailEnd/>
          </a:ln>
        </p:spPr>
        <p:txBody>
          <a:bodyPr/>
          <a:lstStyle/>
          <a:p>
            <a:pPr>
              <a:defRPr/>
            </a:pPr>
            <a:fld id="{770A64D2-90A1-4806-9451-8D917DA6094D}" type="slidenum">
              <a:rPr lang="en-US" smtClean="0"/>
              <a:pPr>
                <a:defRPr/>
              </a:pPr>
              <a:t>13</a:t>
            </a:fld>
            <a:endParaRPr lang="en-US" smtClean="0"/>
          </a:p>
        </p:txBody>
      </p:sp>
    </p:spTree>
    <p:extLst>
      <p:ext uri="{BB962C8B-B14F-4D97-AF65-F5344CB8AC3E}">
        <p14:creationId xmlns:p14="http://schemas.microsoft.com/office/powerpoint/2010/main" val="372611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ACE44EAA-B6AB-4143-90C7-688C2218D081}" type="slidenum">
              <a:rPr lang="en-PH" smtClean="0"/>
              <a:pPr/>
              <a:t>15</a:t>
            </a:fld>
            <a:endParaRPr lang="en-PH"/>
          </a:p>
        </p:txBody>
      </p:sp>
    </p:spTree>
    <p:extLst>
      <p:ext uri="{BB962C8B-B14F-4D97-AF65-F5344CB8AC3E}">
        <p14:creationId xmlns:p14="http://schemas.microsoft.com/office/powerpoint/2010/main" val="198732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7"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smtClean="0"/>
          </a:p>
        </p:txBody>
      </p:sp>
      <p:sp>
        <p:nvSpPr>
          <p:cNvPr id="228356" name="Slide Number Placeholder 3"/>
          <p:cNvSpPr>
            <a:spLocks noGrp="1"/>
          </p:cNvSpPr>
          <p:nvPr>
            <p:ph type="sldNum" sz="quarter" idx="5"/>
          </p:nvPr>
        </p:nvSpPr>
        <p:spPr bwMode="auto">
          <a:ln>
            <a:miter lim="800000"/>
            <a:headEnd/>
            <a:tailEnd/>
          </a:ln>
        </p:spPr>
        <p:txBody>
          <a:bodyPr/>
          <a:lstStyle/>
          <a:p>
            <a:pPr>
              <a:defRPr/>
            </a:pPr>
            <a:fld id="{7A01FBF6-3A43-442B-9712-FF7C4E34AFD7}" type="slidenum">
              <a:rPr lang="en-US" smtClean="0"/>
              <a:pPr>
                <a:defRPr/>
              </a:pPr>
              <a:t>16</a:t>
            </a:fld>
            <a:endParaRPr lang="en-US" smtClean="0"/>
          </a:p>
        </p:txBody>
      </p:sp>
    </p:spTree>
    <p:extLst>
      <p:ext uri="{BB962C8B-B14F-4D97-AF65-F5344CB8AC3E}">
        <p14:creationId xmlns:p14="http://schemas.microsoft.com/office/powerpoint/2010/main" val="375171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1"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smtClean="0"/>
          </a:p>
        </p:txBody>
      </p:sp>
      <p:sp>
        <p:nvSpPr>
          <p:cNvPr id="229380" name="Slide Number Placeholder 3"/>
          <p:cNvSpPr>
            <a:spLocks noGrp="1"/>
          </p:cNvSpPr>
          <p:nvPr>
            <p:ph type="sldNum" sz="quarter" idx="5"/>
          </p:nvPr>
        </p:nvSpPr>
        <p:spPr bwMode="auto">
          <a:ln>
            <a:miter lim="800000"/>
            <a:headEnd/>
            <a:tailEnd/>
          </a:ln>
        </p:spPr>
        <p:txBody>
          <a:bodyPr/>
          <a:lstStyle/>
          <a:p>
            <a:pPr>
              <a:defRPr/>
            </a:pPr>
            <a:fld id="{91A16956-9D6C-4E68-BEE6-A887FB7E7F34}" type="slidenum">
              <a:rPr lang="en-US" smtClean="0"/>
              <a:pPr>
                <a:defRPr/>
              </a:pPr>
              <a:t>17</a:t>
            </a:fld>
            <a:endParaRPr lang="en-US" smtClean="0"/>
          </a:p>
        </p:txBody>
      </p:sp>
    </p:spTree>
    <p:extLst>
      <p:ext uri="{BB962C8B-B14F-4D97-AF65-F5344CB8AC3E}">
        <p14:creationId xmlns:p14="http://schemas.microsoft.com/office/powerpoint/2010/main" val="25005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PH" dirty="0" smtClean="0"/>
          </a:p>
        </p:txBody>
      </p:sp>
      <p:sp>
        <p:nvSpPr>
          <p:cNvPr id="39940" name="Slide Number Placeholder 3"/>
          <p:cNvSpPr>
            <a:spLocks noGrp="1"/>
          </p:cNvSpPr>
          <p:nvPr>
            <p:ph type="sldNum" sz="quarter" idx="5"/>
          </p:nvPr>
        </p:nvSpPr>
        <p:spPr>
          <a:noFill/>
        </p:spPr>
        <p:txBody>
          <a:bodyPr/>
          <a:lstStyle/>
          <a:p>
            <a:fld id="{27BAA2A7-55F9-49FF-A533-7CE47D58B4D5}" type="slidenum">
              <a:rPr lang="en-GB" smtClean="0"/>
              <a:pPr/>
              <a:t>18</a:t>
            </a:fld>
            <a:endParaRPr lang="en-GB" smtClean="0"/>
          </a:p>
        </p:txBody>
      </p:sp>
    </p:spTree>
    <p:extLst>
      <p:ext uri="{BB962C8B-B14F-4D97-AF65-F5344CB8AC3E}">
        <p14:creationId xmlns:p14="http://schemas.microsoft.com/office/powerpoint/2010/main" val="320195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PH" dirty="0" smtClean="0"/>
          </a:p>
        </p:txBody>
      </p:sp>
      <p:sp>
        <p:nvSpPr>
          <p:cNvPr id="39940" name="Slide Number Placeholder 3"/>
          <p:cNvSpPr>
            <a:spLocks noGrp="1"/>
          </p:cNvSpPr>
          <p:nvPr>
            <p:ph type="sldNum" sz="quarter" idx="5"/>
          </p:nvPr>
        </p:nvSpPr>
        <p:spPr>
          <a:noFill/>
        </p:spPr>
        <p:txBody>
          <a:bodyPr/>
          <a:lstStyle/>
          <a:p>
            <a:fld id="{27BAA2A7-55F9-49FF-A533-7CE47D58B4D5}" type="slidenum">
              <a:rPr lang="en-GB" smtClean="0"/>
              <a:pPr/>
              <a:t>19</a:t>
            </a:fld>
            <a:endParaRPr lang="en-GB" smtClean="0"/>
          </a:p>
        </p:txBody>
      </p:sp>
    </p:spTree>
    <p:extLst>
      <p:ext uri="{BB962C8B-B14F-4D97-AF65-F5344CB8AC3E}">
        <p14:creationId xmlns:p14="http://schemas.microsoft.com/office/powerpoint/2010/main" val="1203851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PH" dirty="0" smtClean="0"/>
          </a:p>
        </p:txBody>
      </p:sp>
      <p:sp>
        <p:nvSpPr>
          <p:cNvPr id="39940" name="Slide Number Placeholder 3"/>
          <p:cNvSpPr>
            <a:spLocks noGrp="1"/>
          </p:cNvSpPr>
          <p:nvPr>
            <p:ph type="sldNum" sz="quarter" idx="5"/>
          </p:nvPr>
        </p:nvSpPr>
        <p:spPr>
          <a:noFill/>
        </p:spPr>
        <p:txBody>
          <a:bodyPr/>
          <a:lstStyle/>
          <a:p>
            <a:fld id="{27BAA2A7-55F9-49FF-A533-7CE47D58B4D5}" type="slidenum">
              <a:rPr lang="en-GB" smtClean="0"/>
              <a:pPr/>
              <a:t>20</a:t>
            </a:fld>
            <a:endParaRPr lang="en-GB" smtClean="0"/>
          </a:p>
        </p:txBody>
      </p:sp>
    </p:spTree>
    <p:extLst>
      <p:ext uri="{BB962C8B-B14F-4D97-AF65-F5344CB8AC3E}">
        <p14:creationId xmlns:p14="http://schemas.microsoft.com/office/powerpoint/2010/main" val="34930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PH" dirty="0" smtClean="0"/>
          </a:p>
        </p:txBody>
      </p:sp>
      <p:sp>
        <p:nvSpPr>
          <p:cNvPr id="39940" name="Slide Number Placeholder 3"/>
          <p:cNvSpPr>
            <a:spLocks noGrp="1"/>
          </p:cNvSpPr>
          <p:nvPr>
            <p:ph type="sldNum" sz="quarter" idx="5"/>
          </p:nvPr>
        </p:nvSpPr>
        <p:spPr>
          <a:noFill/>
        </p:spPr>
        <p:txBody>
          <a:bodyPr/>
          <a:lstStyle/>
          <a:p>
            <a:fld id="{27BAA2A7-55F9-49FF-A533-7CE47D58B4D5}" type="slidenum">
              <a:rPr lang="en-GB" smtClean="0"/>
              <a:pPr/>
              <a:t>21</a:t>
            </a:fld>
            <a:endParaRPr lang="en-GB" smtClean="0"/>
          </a:p>
        </p:txBody>
      </p:sp>
    </p:spTree>
    <p:extLst>
      <p:ext uri="{BB962C8B-B14F-4D97-AF65-F5344CB8AC3E}">
        <p14:creationId xmlns:p14="http://schemas.microsoft.com/office/powerpoint/2010/main" val="1882762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smtClean="0"/>
          </a:p>
        </p:txBody>
      </p:sp>
      <p:sp>
        <p:nvSpPr>
          <p:cNvPr id="230404" name="Slide Number Placeholder 3"/>
          <p:cNvSpPr>
            <a:spLocks noGrp="1"/>
          </p:cNvSpPr>
          <p:nvPr>
            <p:ph type="sldNum" sz="quarter" idx="5"/>
          </p:nvPr>
        </p:nvSpPr>
        <p:spPr bwMode="auto">
          <a:ln>
            <a:miter lim="800000"/>
            <a:headEnd/>
            <a:tailEnd/>
          </a:ln>
        </p:spPr>
        <p:txBody>
          <a:bodyPr/>
          <a:lstStyle/>
          <a:p>
            <a:pPr>
              <a:defRPr/>
            </a:pPr>
            <a:fld id="{402714A4-51AD-44B9-BC4E-83A6D4394FAC}" type="slidenum">
              <a:rPr lang="en-US" smtClean="0"/>
              <a:pPr>
                <a:defRPr/>
              </a:pPr>
              <a:t>22</a:t>
            </a:fld>
            <a:endParaRPr lang="en-US" smtClean="0"/>
          </a:p>
        </p:txBody>
      </p:sp>
    </p:spTree>
    <p:extLst>
      <p:ext uri="{BB962C8B-B14F-4D97-AF65-F5344CB8AC3E}">
        <p14:creationId xmlns:p14="http://schemas.microsoft.com/office/powerpoint/2010/main" val="66815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2</a:t>
            </a:fld>
            <a:endParaRPr lang="en-US" altLang="en-US"/>
          </a:p>
        </p:txBody>
      </p:sp>
    </p:spTree>
    <p:extLst>
      <p:ext uri="{BB962C8B-B14F-4D97-AF65-F5344CB8AC3E}">
        <p14:creationId xmlns:p14="http://schemas.microsoft.com/office/powerpoint/2010/main" val="3612783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9"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dirty="0" smtClean="0"/>
          </a:p>
        </p:txBody>
      </p:sp>
      <p:sp>
        <p:nvSpPr>
          <p:cNvPr id="231428" name="Slide Number Placeholder 3"/>
          <p:cNvSpPr>
            <a:spLocks noGrp="1"/>
          </p:cNvSpPr>
          <p:nvPr>
            <p:ph type="sldNum" sz="quarter" idx="5"/>
          </p:nvPr>
        </p:nvSpPr>
        <p:spPr bwMode="auto">
          <a:ln>
            <a:miter lim="800000"/>
            <a:headEnd/>
            <a:tailEnd/>
          </a:ln>
        </p:spPr>
        <p:txBody>
          <a:bodyPr/>
          <a:lstStyle/>
          <a:p>
            <a:pPr>
              <a:defRPr/>
            </a:pPr>
            <a:fld id="{3A1B5728-7AFB-4E50-A194-66E2C91A4719}" type="slidenum">
              <a:rPr lang="en-US" smtClean="0"/>
              <a:pPr>
                <a:defRPr/>
              </a:pPr>
              <a:t>23</a:t>
            </a:fld>
            <a:endParaRPr lang="en-US" smtClean="0"/>
          </a:p>
        </p:txBody>
      </p:sp>
    </p:spTree>
    <p:extLst>
      <p:ext uri="{BB962C8B-B14F-4D97-AF65-F5344CB8AC3E}">
        <p14:creationId xmlns:p14="http://schemas.microsoft.com/office/powerpoint/2010/main" val="421806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5"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smtClean="0"/>
          </a:p>
        </p:txBody>
      </p:sp>
      <p:sp>
        <p:nvSpPr>
          <p:cNvPr id="235524" name="Slide Number Placeholder 3"/>
          <p:cNvSpPr>
            <a:spLocks noGrp="1"/>
          </p:cNvSpPr>
          <p:nvPr>
            <p:ph type="sldNum" sz="quarter" idx="5"/>
          </p:nvPr>
        </p:nvSpPr>
        <p:spPr bwMode="auto">
          <a:ln>
            <a:miter lim="800000"/>
            <a:headEnd/>
            <a:tailEnd/>
          </a:ln>
        </p:spPr>
        <p:txBody>
          <a:bodyPr/>
          <a:lstStyle/>
          <a:p>
            <a:pPr>
              <a:defRPr/>
            </a:pPr>
            <a:fld id="{CC82D064-4615-4463-BB85-560FEDEED682}" type="slidenum">
              <a:rPr lang="en-US" smtClean="0"/>
              <a:pPr>
                <a:defRPr/>
              </a:pPr>
              <a:t>24</a:t>
            </a:fld>
            <a:endParaRPr lang="en-US" smtClean="0"/>
          </a:p>
        </p:txBody>
      </p:sp>
    </p:spTree>
    <p:extLst>
      <p:ext uri="{BB962C8B-B14F-4D97-AF65-F5344CB8AC3E}">
        <p14:creationId xmlns:p14="http://schemas.microsoft.com/office/powerpoint/2010/main" val="55668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ACE44EAA-B6AB-4143-90C7-688C2218D081}" type="slidenum">
              <a:rPr lang="en-PH" smtClean="0"/>
              <a:pPr/>
              <a:t>26</a:t>
            </a:fld>
            <a:endParaRPr lang="en-PH"/>
          </a:p>
        </p:txBody>
      </p:sp>
    </p:spTree>
    <p:extLst>
      <p:ext uri="{BB962C8B-B14F-4D97-AF65-F5344CB8AC3E}">
        <p14:creationId xmlns:p14="http://schemas.microsoft.com/office/powerpoint/2010/main" val="1063514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marL="914400" indent="-449263" algn="just">
              <a:buFont typeface="Wingdings" pitchFamily="2" charset="2"/>
              <a:buNone/>
            </a:pPr>
            <a:endParaRPr lang="en-GB" baseline="0" dirty="0" smtClean="0"/>
          </a:p>
        </p:txBody>
      </p:sp>
      <p:sp>
        <p:nvSpPr>
          <p:cNvPr id="171012" name="Slide Number Placeholder 3"/>
          <p:cNvSpPr>
            <a:spLocks noGrp="1"/>
          </p:cNvSpPr>
          <p:nvPr>
            <p:ph type="sldNum" sz="quarter" idx="5"/>
          </p:nvPr>
        </p:nvSpPr>
        <p:spPr bwMode="auto">
          <a:ln>
            <a:miter lim="800000"/>
            <a:headEnd/>
            <a:tailEnd/>
          </a:ln>
        </p:spPr>
        <p:txBody>
          <a:bodyPr/>
          <a:lstStyle/>
          <a:p>
            <a:pPr>
              <a:defRPr/>
            </a:pPr>
            <a:fld id="{13E1A803-DEC5-4F8B-9C83-E40BFEAF2B30}" type="slidenum">
              <a:rPr lang="en-US" smtClean="0"/>
              <a:pPr>
                <a:defRPr/>
              </a:pPr>
              <a:t>27</a:t>
            </a:fld>
            <a:endParaRPr lang="en-US" smtClean="0"/>
          </a:p>
        </p:txBody>
      </p:sp>
    </p:spTree>
    <p:extLst>
      <p:ext uri="{BB962C8B-B14F-4D97-AF65-F5344CB8AC3E}">
        <p14:creationId xmlns:p14="http://schemas.microsoft.com/office/powerpoint/2010/main" val="315044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3</a:t>
            </a:fld>
            <a:endParaRPr lang="en-US" altLang="en-US"/>
          </a:p>
        </p:txBody>
      </p:sp>
    </p:spTree>
    <p:extLst>
      <p:ext uri="{BB962C8B-B14F-4D97-AF65-F5344CB8AC3E}">
        <p14:creationId xmlns:p14="http://schemas.microsoft.com/office/powerpoint/2010/main" val="352959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smtClean="0"/>
          </a:p>
        </p:txBody>
      </p:sp>
      <p:sp>
        <p:nvSpPr>
          <p:cNvPr id="184324" name="Slide Number Placeholder 3"/>
          <p:cNvSpPr>
            <a:spLocks noGrp="1"/>
          </p:cNvSpPr>
          <p:nvPr>
            <p:ph type="sldNum" sz="quarter" idx="5"/>
          </p:nvPr>
        </p:nvSpPr>
        <p:spPr bwMode="auto">
          <a:ln>
            <a:miter lim="800000"/>
            <a:headEnd/>
            <a:tailEnd/>
          </a:ln>
        </p:spPr>
        <p:txBody>
          <a:bodyPr/>
          <a:lstStyle/>
          <a:p>
            <a:pPr>
              <a:defRPr/>
            </a:pPr>
            <a:fld id="{089636AA-963B-4862-B565-0C2593585593}" type="slidenum">
              <a:rPr lang="en-US" smtClean="0"/>
              <a:pPr>
                <a:defRPr/>
              </a:pPr>
              <a:t>4</a:t>
            </a:fld>
            <a:endParaRPr lang="en-US" smtClean="0"/>
          </a:p>
        </p:txBody>
      </p:sp>
    </p:spTree>
    <p:extLst>
      <p:ext uri="{BB962C8B-B14F-4D97-AF65-F5344CB8AC3E}">
        <p14:creationId xmlns:p14="http://schemas.microsoft.com/office/powerpoint/2010/main" val="383804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5</a:t>
            </a:fld>
            <a:endParaRPr lang="en-US" altLang="en-US"/>
          </a:p>
        </p:txBody>
      </p:sp>
    </p:spTree>
    <p:extLst>
      <p:ext uri="{BB962C8B-B14F-4D97-AF65-F5344CB8AC3E}">
        <p14:creationId xmlns:p14="http://schemas.microsoft.com/office/powerpoint/2010/main" val="256114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6</a:t>
            </a:fld>
            <a:endParaRPr lang="en-US" altLang="en-US"/>
          </a:p>
        </p:txBody>
      </p:sp>
    </p:spTree>
    <p:extLst>
      <p:ext uri="{BB962C8B-B14F-4D97-AF65-F5344CB8AC3E}">
        <p14:creationId xmlns:p14="http://schemas.microsoft.com/office/powerpoint/2010/main" val="93559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smtClean="0"/>
          </a:p>
        </p:txBody>
      </p:sp>
      <p:sp>
        <p:nvSpPr>
          <p:cNvPr id="192516" name="Slide Number Placeholder 3"/>
          <p:cNvSpPr>
            <a:spLocks noGrp="1"/>
          </p:cNvSpPr>
          <p:nvPr>
            <p:ph type="sldNum" sz="quarter" idx="5"/>
          </p:nvPr>
        </p:nvSpPr>
        <p:spPr bwMode="auto">
          <a:ln>
            <a:miter lim="800000"/>
            <a:headEnd/>
            <a:tailEnd/>
          </a:ln>
        </p:spPr>
        <p:txBody>
          <a:bodyPr/>
          <a:lstStyle/>
          <a:p>
            <a:pPr>
              <a:defRPr/>
            </a:pPr>
            <a:fld id="{739385A3-D280-4CB7-8B36-3C7661AAD1BF}" type="slidenum">
              <a:rPr lang="en-US" smtClean="0"/>
              <a:pPr>
                <a:defRPr/>
              </a:pPr>
              <a:t>7</a:t>
            </a:fld>
            <a:endParaRPr lang="en-US" smtClean="0"/>
          </a:p>
        </p:txBody>
      </p:sp>
    </p:spTree>
    <p:extLst>
      <p:ext uri="{BB962C8B-B14F-4D97-AF65-F5344CB8AC3E}">
        <p14:creationId xmlns:p14="http://schemas.microsoft.com/office/powerpoint/2010/main" val="98796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marL="487363" lvl="1"/>
            <a:endParaRPr lang="en-GB" smtClean="0"/>
          </a:p>
        </p:txBody>
      </p:sp>
      <p:sp>
        <p:nvSpPr>
          <p:cNvPr id="197636" name="Slide Number Placeholder 3"/>
          <p:cNvSpPr>
            <a:spLocks noGrp="1"/>
          </p:cNvSpPr>
          <p:nvPr>
            <p:ph type="sldNum" sz="quarter" idx="5"/>
          </p:nvPr>
        </p:nvSpPr>
        <p:spPr bwMode="auto">
          <a:ln>
            <a:miter lim="800000"/>
            <a:headEnd/>
            <a:tailEnd/>
          </a:ln>
        </p:spPr>
        <p:txBody>
          <a:bodyPr/>
          <a:lstStyle/>
          <a:p>
            <a:pPr>
              <a:defRPr/>
            </a:pPr>
            <a:fld id="{032328D2-2F1E-4D18-A733-87FEC9212C11}" type="slidenum">
              <a:rPr lang="en-US" smtClean="0"/>
              <a:pPr>
                <a:defRPr/>
              </a:pPr>
              <a:t>9</a:t>
            </a:fld>
            <a:endParaRPr lang="en-US" smtClean="0"/>
          </a:p>
        </p:txBody>
      </p:sp>
    </p:spTree>
    <p:extLst>
      <p:ext uri="{BB962C8B-B14F-4D97-AF65-F5344CB8AC3E}">
        <p14:creationId xmlns:p14="http://schemas.microsoft.com/office/powerpoint/2010/main" val="110028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lgn="just">
              <a:buBlip>
                <a:blip r:embed="rId3"/>
              </a:buBlip>
            </a:pPr>
            <a:endParaRPr lang="en-PH" sz="1200" dirty="0" smtClean="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11</a:t>
            </a:fld>
            <a:endParaRPr lang="en-US" altLang="en-US"/>
          </a:p>
        </p:txBody>
      </p:sp>
    </p:spTree>
    <p:extLst>
      <p:ext uri="{BB962C8B-B14F-4D97-AF65-F5344CB8AC3E}">
        <p14:creationId xmlns:p14="http://schemas.microsoft.com/office/powerpoint/2010/main" val="22561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657C91C9-0581-439E-9BE3-C9AB3B65188D}" type="datetimeFigureOut">
              <a:rPr lang="en-PH" smtClean="0"/>
              <a:pPr/>
              <a:t>14/11/2017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pPr>
              <a:defRPr/>
            </a:pPr>
            <a:r>
              <a:rPr lang="en-US" altLang="en-US" smtClean="0"/>
              <a:t>Statistics Division</a:t>
            </a:r>
            <a:endParaRPr lang="en-US" altLang="en-US"/>
          </a:p>
        </p:txBody>
      </p:sp>
      <p:sp>
        <p:nvSpPr>
          <p:cNvPr id="5" name="Footer Placeholder 4"/>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pPr>
              <a:defRPr/>
            </a:pPr>
            <a:r>
              <a:rPr lang="en-US" altLang="en-US" smtClean="0"/>
              <a:t>Statistics Division</a:t>
            </a:r>
            <a:endParaRPr lang="en-US" altLang="en-US"/>
          </a:p>
        </p:txBody>
      </p:sp>
      <p:sp>
        <p:nvSpPr>
          <p:cNvPr id="5" name="Footer Placeholder 4"/>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2" name="Picture 21" descr="bg-stamp.png"/>
          <p:cNvPicPr>
            <a:picLocks noChangeAspect="1"/>
          </p:cNvPicPr>
          <p:nvPr userDrawn="1"/>
        </p:nvPicPr>
        <p:blipFill rotWithShape="1">
          <a:blip r:embed="rId2" cstate="email">
            <a:alphaModFix amt="43000"/>
            <a:extLst>
              <a:ext uri="{28A0092B-C50C-407E-A947-70E740481C1C}">
                <a14:useLocalDpi xmlns:a14="http://schemas.microsoft.com/office/drawing/2010/main"/>
              </a:ext>
            </a:extLst>
          </a:blip>
          <a:srcRect/>
          <a:stretch/>
        </p:blipFill>
        <p:spPr>
          <a:xfrm>
            <a:off x="-42334" y="0"/>
            <a:ext cx="8917700" cy="6858000"/>
          </a:xfrm>
          <a:prstGeom prst="rect">
            <a:avLst/>
          </a:prstGeom>
        </p:spPr>
      </p:pic>
      <p:sp>
        <p:nvSpPr>
          <p:cNvPr id="19" name="Title 1"/>
          <p:cNvSpPr>
            <a:spLocks noGrp="1"/>
          </p:cNvSpPr>
          <p:nvPr>
            <p:ph type="ctrTitle"/>
          </p:nvPr>
        </p:nvSpPr>
        <p:spPr>
          <a:xfrm>
            <a:off x="651638" y="2305403"/>
            <a:ext cx="7840724" cy="1470025"/>
          </a:xfrm>
        </p:spPr>
        <p:txBody>
          <a:bodyPr/>
          <a:lstStyle>
            <a:lvl1pPr algn="ctr">
              <a:defRPr b="1">
                <a:solidFill>
                  <a:srgbClr val="000000"/>
                </a:solidFill>
              </a:defRPr>
            </a:lvl1pPr>
          </a:lstStyle>
          <a:p>
            <a:r>
              <a:rPr lang="en-AU" dirty="0" smtClean="0"/>
              <a:t>Click to edit Master title style</a:t>
            </a:r>
            <a:endParaRPr lang="en-US" dirty="0"/>
          </a:p>
        </p:txBody>
      </p:sp>
      <p:sp>
        <p:nvSpPr>
          <p:cNvPr id="38914" name="AutoShape 2" descr="new psa logo.jp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grpSp>
        <p:nvGrpSpPr>
          <p:cNvPr id="10" name="Group 9"/>
          <p:cNvGrpSpPr/>
          <p:nvPr userDrawn="1"/>
        </p:nvGrpSpPr>
        <p:grpSpPr>
          <a:xfrm>
            <a:off x="-1" y="76200"/>
            <a:ext cx="9144001" cy="1345911"/>
            <a:chOff x="-1" y="415011"/>
            <a:chExt cx="9144001" cy="1345911"/>
          </a:xfrm>
        </p:grpSpPr>
        <p:pic>
          <p:nvPicPr>
            <p:cNvPr id="15" name="Picture 14" descr="bg-2-01-01.png"/>
            <p:cNvPicPr>
              <a:picLocks noChangeAspect="1"/>
            </p:cNvPicPr>
            <p:nvPr userDrawn="1"/>
          </p:nvPicPr>
          <p:blipFill>
            <a:blip r:embed="rId3" cstate="email">
              <a:extLst>
                <a:ext uri="{28A0092B-C50C-407E-A947-70E740481C1C}">
                  <a14:useLocalDpi xmlns:a14="http://schemas.microsoft.com/office/drawing/2010/main"/>
                </a:ext>
              </a:extLst>
            </a:blip>
            <a:srcRect l="49401" r="829"/>
            <a:stretch>
              <a:fillRect/>
            </a:stretch>
          </p:blipFill>
          <p:spPr>
            <a:xfrm>
              <a:off x="4572001" y="423334"/>
              <a:ext cx="4571999" cy="1337588"/>
            </a:xfrm>
            <a:prstGeom prst="rect">
              <a:avLst/>
            </a:prstGeom>
          </p:spPr>
        </p:pic>
        <p:pic>
          <p:nvPicPr>
            <p:cNvPr id="8" name="Picture 7" descr="bg-2-01-01.png"/>
            <p:cNvPicPr>
              <a:picLocks noChangeAspect="1"/>
            </p:cNvPicPr>
            <p:nvPr userDrawn="1"/>
          </p:nvPicPr>
          <p:blipFill>
            <a:blip r:embed="rId3" cstate="email">
              <a:extLst>
                <a:ext uri="{28A0092B-C50C-407E-A947-70E740481C1C}">
                  <a14:useLocalDpi xmlns:a14="http://schemas.microsoft.com/office/drawing/2010/main"/>
                </a:ext>
              </a:extLst>
            </a:blip>
            <a:srcRect l="48940"/>
            <a:stretch>
              <a:fillRect/>
            </a:stretch>
          </p:blipFill>
          <p:spPr>
            <a:xfrm rot="10800000">
              <a:off x="381000" y="415011"/>
              <a:ext cx="4690533" cy="1337588"/>
            </a:xfrm>
            <a:prstGeom prst="rect">
              <a:avLst/>
            </a:prstGeom>
          </p:spPr>
        </p:pic>
        <p:pic>
          <p:nvPicPr>
            <p:cNvPr id="9" name="Picture 8" descr="bg-2-01-01.png"/>
            <p:cNvPicPr>
              <a:picLocks noChangeAspect="1"/>
            </p:cNvPicPr>
            <p:nvPr userDrawn="1"/>
          </p:nvPicPr>
          <p:blipFill>
            <a:blip r:embed="rId3" cstate="email">
              <a:extLst>
                <a:ext uri="{28A0092B-C50C-407E-A947-70E740481C1C}">
                  <a14:useLocalDpi xmlns:a14="http://schemas.microsoft.com/office/drawing/2010/main"/>
                </a:ext>
              </a:extLst>
            </a:blip>
            <a:srcRect l="48940" r="36959"/>
            <a:stretch>
              <a:fillRect/>
            </a:stretch>
          </p:blipFill>
          <p:spPr>
            <a:xfrm rot="10800000">
              <a:off x="-1" y="415011"/>
              <a:ext cx="1295400" cy="1337588"/>
            </a:xfrm>
            <a:prstGeom prst="rect">
              <a:avLst/>
            </a:prstGeom>
          </p:spPr>
        </p:pic>
      </p:grpSp>
    </p:spTree>
    <p:extLst>
      <p:ext uri="{BB962C8B-B14F-4D97-AF65-F5344CB8AC3E}">
        <p14:creationId xmlns:p14="http://schemas.microsoft.com/office/powerpoint/2010/main" val="196230171"/>
      </p:ext>
    </p:extLst>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Title 1"/>
          <p:cNvSpPr>
            <a:spLocks noGrp="1"/>
          </p:cNvSpPr>
          <p:nvPr>
            <p:ph type="title"/>
          </p:nvPr>
        </p:nvSpPr>
        <p:spPr>
          <a:xfrm>
            <a:off x="457200" y="206358"/>
            <a:ext cx="5843588" cy="793750"/>
          </a:xfrm>
        </p:spPr>
        <p:txBody>
          <a:bodyPr/>
          <a:lstStyle/>
          <a:p>
            <a:r>
              <a:rPr lang="en-AU" smtClean="0"/>
              <a:t>Click to edit Master title style</a:t>
            </a:r>
            <a:endParaRPr lang="en-US"/>
          </a:p>
        </p:txBody>
      </p:sp>
      <p:sp>
        <p:nvSpPr>
          <p:cNvPr id="11" name="Rectangle 117"/>
          <p:cNvSpPr>
            <a:spLocks noGrp="1" noChangeArrowheads="1"/>
          </p:cNvSpPr>
          <p:nvPr>
            <p:ph type="ftr" sz="quarter" idx="10"/>
          </p:nvPr>
        </p:nvSpPr>
        <p:spPr/>
        <p:txBody>
          <a:bodyPr/>
          <a:lstStyle>
            <a:lvl1pPr>
              <a:defRPr/>
            </a:lvl1pPr>
          </a:lstStyle>
          <a:p>
            <a:pPr>
              <a:defRPr/>
            </a:pPr>
            <a:r>
              <a:rPr lang="en-US" altLang="en-US"/>
              <a:t>ESCAP and Plan: Working together to ‘Make Every Life Count’</a:t>
            </a:r>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P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657C91C9-0581-439E-9BE3-C9AB3B65188D}" type="datetimeFigureOut">
              <a:rPr lang="en-PH" smtClean="0"/>
              <a:pPr/>
              <a:t>14/11/2017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
        <p:nvSpPr>
          <p:cNvPr id="8" name="Line 8"/>
          <p:cNvSpPr>
            <a:spLocks noChangeShapeType="1"/>
          </p:cNvSpPr>
          <p:nvPr userDrawn="1"/>
        </p:nvSpPr>
        <p:spPr bwMode="auto">
          <a:xfrm>
            <a:off x="0" y="989013"/>
            <a:ext cx="9144000" cy="0"/>
          </a:xfrm>
          <a:prstGeom prst="line">
            <a:avLst/>
          </a:prstGeom>
          <a:noFill/>
          <a:ln w="20955">
            <a:solidFill>
              <a:srgbClr val="E17B1C"/>
            </a:solidFill>
            <a:round/>
            <a:headEnd/>
            <a:tailEnd/>
          </a:ln>
          <a:effectLst/>
        </p:spPr>
        <p:txBody>
          <a:bodyPr/>
          <a:lstStyle/>
          <a:p>
            <a:pPr>
              <a:defRPr/>
            </a:pPr>
            <a:endParaRPr lang="en-US">
              <a:cs typeface="Arial" charset="0"/>
            </a:endParaRPr>
          </a:p>
        </p:txBody>
      </p:sp>
      <p:pic>
        <p:nvPicPr>
          <p:cNvPr id="7" name="Picture 6" descr="content-bg-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61" r="22134"/>
          <a:stretch/>
        </p:blipFill>
        <p:spPr>
          <a:xfrm>
            <a:off x="7409031" y="0"/>
            <a:ext cx="1734969" cy="2167115"/>
          </a:xfrm>
          <a:prstGeom prst="rect">
            <a:avLst/>
          </a:prstGeom>
        </p:spPr>
      </p:pic>
      <p:sp>
        <p:nvSpPr>
          <p:cNvPr id="9" name="TextBox 8"/>
          <p:cNvSpPr txBox="1"/>
          <p:nvPr userDrawn="1"/>
        </p:nvSpPr>
        <p:spPr>
          <a:xfrm>
            <a:off x="5105400" y="304800"/>
            <a:ext cx="2667000" cy="553998"/>
          </a:xfrm>
          <a:prstGeom prst="rect">
            <a:avLst/>
          </a:prstGeom>
          <a:noFill/>
        </p:spPr>
        <p:txBody>
          <a:bodyPr wrap="square" rtlCol="0">
            <a:spAutoFit/>
          </a:bodyPr>
          <a:lstStyle/>
          <a:p>
            <a:r>
              <a:rPr lang="en-US" sz="1000" dirty="0">
                <a:solidFill>
                  <a:srgbClr val="0000FF"/>
                </a:solidFill>
                <a:cs typeface="Arial" pitchFamily="34" charset="0"/>
              </a:rPr>
              <a:t>Civil Registration </a:t>
            </a:r>
            <a:br>
              <a:rPr lang="en-US" sz="1000" dirty="0">
                <a:solidFill>
                  <a:srgbClr val="0000FF"/>
                </a:solidFill>
                <a:cs typeface="Arial" pitchFamily="34" charset="0"/>
              </a:rPr>
            </a:br>
            <a:r>
              <a:rPr lang="en-US" sz="1000" dirty="0">
                <a:solidFill>
                  <a:srgbClr val="0000FF"/>
                </a:solidFill>
                <a:cs typeface="Arial" pitchFamily="34" charset="0"/>
              </a:rPr>
              <a:t>Operational Functions and Activities In The Philippines</a:t>
            </a:r>
            <a:endParaRPr lang="en-GB" sz="1000" dirty="0"/>
          </a:p>
        </p:txBody>
      </p:sp>
    </p:spTree>
  </p:cSld>
  <p:clrMapOvr>
    <a:masterClrMapping/>
  </p:clrMapOvr>
  <p:transition advClick="0" advTm="5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altLang="en-US" smtClean="0"/>
              <a:t>Statistics Division</a:t>
            </a:r>
            <a:endParaRPr lang="en-US" altLang="en-US"/>
          </a:p>
        </p:txBody>
      </p:sp>
      <p:sp>
        <p:nvSpPr>
          <p:cNvPr id="5" name="Footer Placeholder 4"/>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pPr>
              <a:defRPr/>
            </a:pPr>
            <a:r>
              <a:rPr lang="en-US" altLang="en-US" smtClean="0"/>
              <a:t>Statistics Division</a:t>
            </a:r>
            <a:endParaRPr lang="en-US" altLang="en-US"/>
          </a:p>
        </p:txBody>
      </p:sp>
      <p:sp>
        <p:nvSpPr>
          <p:cNvPr id="6" name="Footer Placeholder 5"/>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7" name="Slide Number Placeholder 6"/>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pPr>
              <a:defRPr/>
            </a:pPr>
            <a:r>
              <a:rPr lang="en-US" altLang="en-US" smtClean="0"/>
              <a:t>Statistics Division</a:t>
            </a:r>
            <a:endParaRPr lang="en-US" altLang="en-US"/>
          </a:p>
        </p:txBody>
      </p:sp>
      <p:sp>
        <p:nvSpPr>
          <p:cNvPr id="8" name="Footer Placeholder 7"/>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9" name="Slide Number Placeholder 8"/>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pPr>
              <a:defRPr/>
            </a:pPr>
            <a:r>
              <a:rPr lang="en-US" altLang="en-US" smtClean="0"/>
              <a:t>Statistics Division</a:t>
            </a:r>
            <a:endParaRPr lang="en-US" altLang="en-US"/>
          </a:p>
        </p:txBody>
      </p:sp>
      <p:sp>
        <p:nvSpPr>
          <p:cNvPr id="4" name="Footer Placeholder 3"/>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5" name="Slide Number Placeholder 4"/>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Statistics Division</a:t>
            </a:r>
            <a:endParaRPr lang="en-US" altLang="en-US"/>
          </a:p>
        </p:txBody>
      </p:sp>
      <p:sp>
        <p:nvSpPr>
          <p:cNvPr id="3" name="Footer Placeholder 2"/>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4" name="Slide Number Placeholder 3"/>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91C9-0581-439E-9BE3-C9AB3B65188D}" type="datetimeFigureOut">
              <a:rPr lang="en-PH" smtClean="0"/>
              <a:pPr/>
              <a:t>14/11/2017</a:t>
            </a:fld>
            <a:endParaRPr lang="en-PH"/>
          </a:p>
        </p:txBody>
      </p:sp>
      <p:sp>
        <p:nvSpPr>
          <p:cNvPr id="6" name="Footer Placeholder 5"/>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7" name="Slide Number Placeholder 6"/>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altLang="en-US" smtClean="0"/>
              <a:t>Statistics Division</a:t>
            </a:r>
            <a:endParaRPr lang="en-US" altLang="en-US"/>
          </a:p>
        </p:txBody>
      </p:sp>
      <p:sp>
        <p:nvSpPr>
          <p:cNvPr id="6" name="Footer Placeholder 5"/>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7" name="Slide Number Placeholder 6"/>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smtClean="0"/>
              <a:t>Statistics Division</a:t>
            </a: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smtClean="0"/>
              <a:t>ESCAP and Plan: Working together to ‘Make Every Life Count’</a:t>
            </a: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2084E-476D-4D6D-9A0A-299AFB3A7CC2}" type="slidenum">
              <a:rPr lang="en-PH" smtClean="0"/>
              <a:pPr/>
              <a:t>‹#›</a:t>
            </a:fld>
            <a:endParaRPr lang="en-PH"/>
          </a:p>
        </p:txBody>
      </p:sp>
      <p:pic>
        <p:nvPicPr>
          <p:cNvPr id="7" name="Picture 6" descr="bg-stamp.png"/>
          <p:cNvPicPr>
            <a:picLocks noChangeAspect="1"/>
          </p:cNvPicPr>
          <p:nvPr userDrawn="1"/>
        </p:nvPicPr>
        <p:blipFill rotWithShape="1">
          <a:blip r:embed="rId15" cstate="email">
            <a:alphaModFix amt="43000"/>
            <a:extLst>
              <a:ext uri="{28A0092B-C50C-407E-A947-70E740481C1C}">
                <a14:useLocalDpi xmlns:a14="http://schemas.microsoft.com/office/drawing/2010/main"/>
              </a:ext>
            </a:extLst>
          </a:blip>
          <a:srcRect/>
          <a:stretch/>
        </p:blipFill>
        <p:spPr>
          <a:xfrm>
            <a:off x="-42334" y="-206588"/>
            <a:ext cx="9186334" cy="706458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61" r:id="rId13"/>
  </p:sldLayoutIdLst>
  <p:transition advClick="0" advTm="5000"/>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5.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850" y="2352020"/>
            <a:ext cx="8431481" cy="3286780"/>
          </a:xfrm>
        </p:spPr>
        <p:txBody>
          <a:bodyPr>
            <a:noAutofit/>
          </a:bodyPr>
          <a:lstStyle/>
          <a:p>
            <a:r>
              <a:rPr lang="en-US" sz="4000" dirty="0" smtClean="0">
                <a:solidFill>
                  <a:schemeClr val="tx1"/>
                </a:solidFill>
                <a:cs typeface="Arial" pitchFamily="34" charset="0"/>
              </a:rPr>
              <a:t/>
            </a:r>
            <a:br>
              <a:rPr lang="en-US" sz="4000" dirty="0" smtClean="0">
                <a:solidFill>
                  <a:schemeClr val="tx1"/>
                </a:solidFill>
                <a:cs typeface="Arial" pitchFamily="34" charset="0"/>
              </a:rPr>
            </a:br>
            <a:r>
              <a:rPr lang="en-US" sz="4000" dirty="0" smtClean="0">
                <a:solidFill>
                  <a:schemeClr val="tx1"/>
                </a:solidFill>
                <a:cs typeface="Arial" pitchFamily="34" charset="0"/>
              </a:rPr>
              <a:t/>
            </a:r>
            <a:br>
              <a:rPr lang="en-US" sz="4000" dirty="0" smtClean="0">
                <a:solidFill>
                  <a:schemeClr val="tx1"/>
                </a:solidFill>
                <a:cs typeface="Arial" pitchFamily="34" charset="0"/>
              </a:rPr>
            </a:br>
            <a:r>
              <a:rPr lang="en-US" sz="3200" dirty="0" smtClean="0">
                <a:solidFill>
                  <a:schemeClr val="tx1"/>
                </a:solidFill>
                <a:cs typeface="Arial" pitchFamily="34" charset="0"/>
              </a:rPr>
              <a:t>Civil Registration </a:t>
            </a:r>
            <a:br>
              <a:rPr lang="en-US" sz="3200" dirty="0" smtClean="0">
                <a:solidFill>
                  <a:schemeClr val="tx1"/>
                </a:solidFill>
                <a:cs typeface="Arial" pitchFamily="34" charset="0"/>
              </a:rPr>
            </a:br>
            <a:r>
              <a:rPr lang="en-US" sz="3200" dirty="0" smtClean="0">
                <a:solidFill>
                  <a:schemeClr val="tx1"/>
                </a:solidFill>
                <a:cs typeface="Arial" pitchFamily="34" charset="0"/>
              </a:rPr>
              <a:t>Operational Functions and Activities: The Philippines Setting</a:t>
            </a:r>
            <a:br>
              <a:rPr lang="en-US" sz="3200" dirty="0" smtClean="0">
                <a:solidFill>
                  <a:schemeClr val="tx1"/>
                </a:solidFill>
                <a:cs typeface="Arial" pitchFamily="34" charset="0"/>
              </a:rPr>
            </a:br>
            <a:r>
              <a:rPr lang="en-US" sz="2000" dirty="0" smtClean="0">
                <a:solidFill>
                  <a:schemeClr val="tx1"/>
                </a:solidFill>
                <a:cs typeface="Arial" pitchFamily="34" charset="0"/>
              </a:rPr>
              <a:t/>
            </a:r>
            <a:br>
              <a:rPr lang="en-US" sz="2000" dirty="0" smtClean="0">
                <a:solidFill>
                  <a:schemeClr val="tx1"/>
                </a:solidFill>
                <a:cs typeface="Arial" pitchFamily="34" charset="0"/>
              </a:rPr>
            </a:br>
            <a:r>
              <a:rPr lang="en-US" sz="2000" dirty="0" smtClean="0">
                <a:solidFill>
                  <a:schemeClr val="tx1"/>
                </a:solidFill>
                <a:cs typeface="Arial" pitchFamily="34" charset="0"/>
              </a:rPr>
              <a:t/>
            </a:r>
            <a:br>
              <a:rPr lang="en-US" sz="2000" dirty="0" smtClean="0">
                <a:solidFill>
                  <a:schemeClr val="tx1"/>
                </a:solidFill>
                <a:cs typeface="Arial" pitchFamily="34" charset="0"/>
              </a:rPr>
            </a:br>
            <a:r>
              <a:rPr lang="en-US" sz="2000" dirty="0" smtClean="0">
                <a:solidFill>
                  <a:schemeClr val="tx1"/>
                </a:solidFill>
                <a:cs typeface="Arial" pitchFamily="34" charset="0"/>
              </a:rPr>
              <a:t>ATTY. LOURDINES C. DELA CRUZ</a:t>
            </a:r>
            <a:br>
              <a:rPr lang="en-US" sz="2000" dirty="0" smtClean="0">
                <a:solidFill>
                  <a:schemeClr val="tx1"/>
                </a:solidFill>
                <a:cs typeface="Arial" pitchFamily="34" charset="0"/>
              </a:rPr>
            </a:br>
            <a:r>
              <a:rPr lang="en-US" sz="2000" dirty="0" smtClean="0">
                <a:solidFill>
                  <a:schemeClr val="tx1"/>
                </a:solidFill>
                <a:cs typeface="Arial" pitchFamily="34" charset="0"/>
              </a:rPr>
              <a:t>Director III, Philippine Statistics Authority</a:t>
            </a:r>
            <a:br>
              <a:rPr lang="en-US" sz="2000" dirty="0" smtClean="0">
                <a:solidFill>
                  <a:schemeClr val="tx1"/>
                </a:solidFill>
                <a:cs typeface="Arial" pitchFamily="34" charset="0"/>
              </a:rPr>
            </a:br>
            <a:r>
              <a:rPr lang="en-US" sz="2000" dirty="0" smtClean="0">
                <a:solidFill>
                  <a:schemeClr val="tx1"/>
                </a:solidFill>
                <a:cs typeface="Arial" pitchFamily="34" charset="0"/>
              </a:rPr>
              <a:t/>
            </a:r>
            <a:br>
              <a:rPr lang="en-US" sz="2000" dirty="0" smtClean="0">
                <a:solidFill>
                  <a:schemeClr val="tx1"/>
                </a:solidFill>
                <a:cs typeface="Arial" pitchFamily="34" charset="0"/>
              </a:rPr>
            </a:br>
            <a:r>
              <a:rPr lang="en-US" sz="1400" dirty="0" smtClean="0">
                <a:solidFill>
                  <a:schemeClr val="tx1"/>
                </a:solidFill>
                <a:cs typeface="Arial" pitchFamily="34" charset="0"/>
              </a:rPr>
              <a:t>14 November 2017</a:t>
            </a:r>
            <a:br>
              <a:rPr lang="en-US" sz="1400" dirty="0" smtClean="0">
                <a:solidFill>
                  <a:schemeClr val="tx1"/>
                </a:solidFill>
                <a:cs typeface="Arial" pitchFamily="34" charset="0"/>
              </a:rPr>
            </a:br>
            <a:r>
              <a:rPr lang="en-US" sz="1400" dirty="0" smtClean="0">
                <a:solidFill>
                  <a:schemeClr val="tx1"/>
                </a:solidFill>
                <a:cs typeface="Arial" pitchFamily="34" charset="0"/>
              </a:rPr>
              <a:t>Hanoi, Vietnam</a:t>
            </a:r>
            <a:br>
              <a:rPr lang="en-US" sz="1400" dirty="0" smtClean="0">
                <a:solidFill>
                  <a:schemeClr val="tx1"/>
                </a:solidFill>
                <a:cs typeface="Arial" pitchFamily="34" charset="0"/>
              </a:rPr>
            </a:br>
            <a:endParaRPr lang="en-US" sz="1400" dirty="0">
              <a:solidFill>
                <a:schemeClr val="tx1"/>
              </a:solidFill>
              <a:ea typeface="+mn-ea"/>
              <a:cs typeface="Arial" pitchFamily="34" charset="0"/>
            </a:endParaRPr>
          </a:p>
        </p:txBody>
      </p:sp>
      <p:sp>
        <p:nvSpPr>
          <p:cNvPr id="36866" name="AutoShape 2" descr="new psa 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pic>
        <p:nvPicPr>
          <p:cNvPr id="5" name="Picture 4" descr="PSA png.png"/>
          <p:cNvPicPr>
            <a:picLocks noChangeAspect="1"/>
          </p:cNvPicPr>
          <p:nvPr/>
        </p:nvPicPr>
        <p:blipFill>
          <a:blip r:embed="rId3" cstate="print"/>
          <a:stretch>
            <a:fillRect/>
          </a:stretch>
        </p:blipFill>
        <p:spPr>
          <a:xfrm>
            <a:off x="0" y="1557010"/>
            <a:ext cx="1066800" cy="1066800"/>
          </a:xfrm>
          <a:prstGeom prst="rect">
            <a:avLst/>
          </a:prstGeom>
        </p:spPr>
      </p:pic>
      <p:sp>
        <p:nvSpPr>
          <p:cNvPr id="7" name="TextBox 6"/>
          <p:cNvSpPr txBox="1"/>
          <p:nvPr/>
        </p:nvSpPr>
        <p:spPr>
          <a:xfrm>
            <a:off x="1143000" y="1828800"/>
            <a:ext cx="3749842" cy="523220"/>
          </a:xfrm>
          <a:prstGeom prst="rect">
            <a:avLst/>
          </a:prstGeom>
          <a:noFill/>
        </p:spPr>
        <p:txBody>
          <a:bodyPr wrap="square" rtlCol="0">
            <a:spAutoFit/>
          </a:bodyPr>
          <a:lstStyle/>
          <a:p>
            <a:r>
              <a:rPr lang="en-PH" sz="1400" b="1" dirty="0" smtClean="0">
                <a:latin typeface="Trajan Pro" pitchFamily="18" charset="0"/>
              </a:rPr>
              <a:t>Republic of the Philippines</a:t>
            </a:r>
          </a:p>
          <a:p>
            <a:r>
              <a:rPr lang="en-PH" sz="1400" b="1" dirty="0" smtClean="0">
                <a:latin typeface="Trajan Pro" pitchFamily="18" charset="0"/>
              </a:rPr>
              <a:t>PHILIPPINE STATISTICS AUTHORITY</a:t>
            </a:r>
            <a:endParaRPr lang="en-PH" sz="1400" b="1" dirty="0">
              <a:latin typeface="Trajan Pro" pitchFamily="18" charset="0"/>
            </a:endParaRPr>
          </a:p>
        </p:txBody>
      </p:sp>
    </p:spTree>
    <p:extLst>
      <p:ext uri="{BB962C8B-B14F-4D97-AF65-F5344CB8AC3E}">
        <p14:creationId xmlns:p14="http://schemas.microsoft.com/office/powerpoint/2010/main" val="4116947750"/>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537EE0-EFFA-4B2D-8073-77927AE348DB}" type="slidenum">
              <a:rPr lang="en-PH" smtClean="0"/>
              <a:pPr/>
              <a:t>10</a:t>
            </a:fld>
            <a:endParaRPr lang="en-PH"/>
          </a:p>
        </p:txBody>
      </p:sp>
      <p:sp>
        <p:nvSpPr>
          <p:cNvPr id="5" name="Rectangle 3"/>
          <p:cNvSpPr txBox="1">
            <a:spLocks noChangeArrowheads="1"/>
          </p:cNvSpPr>
          <p:nvPr/>
        </p:nvSpPr>
        <p:spPr>
          <a:xfrm>
            <a:off x="457200" y="773832"/>
            <a:ext cx="8229600" cy="638944"/>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altLang="en-US" sz="4000" b="1" dirty="0" smtClean="0">
              <a:solidFill>
                <a:srgbClr val="B43323"/>
              </a:solidFill>
            </a:endParaRPr>
          </a:p>
          <a:p>
            <a:pPr algn="l"/>
            <a:r>
              <a:rPr lang="en-US" altLang="en-US" sz="4000" b="1" dirty="0" smtClean="0"/>
              <a:t>Person Responsible to Report </a:t>
            </a:r>
          </a:p>
        </p:txBody>
      </p:sp>
      <p:sp>
        <p:nvSpPr>
          <p:cNvPr id="7" name="Text Box 3"/>
          <p:cNvSpPr txBox="1">
            <a:spLocks noChangeArrowheads="1"/>
          </p:cNvSpPr>
          <p:nvPr/>
        </p:nvSpPr>
        <p:spPr bwMode="auto">
          <a:xfrm>
            <a:off x="827584" y="2276872"/>
            <a:ext cx="3688872" cy="2215991"/>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9250" indent="-349250">
              <a:lnSpc>
                <a:spcPct val="115000"/>
              </a:lnSpc>
              <a:spcBef>
                <a:spcPts val="1200"/>
              </a:spcBef>
              <a:buFont typeface="Wingdings" pitchFamily="2" charset="2"/>
              <a:buChar char="§"/>
            </a:pPr>
            <a:r>
              <a:rPr lang="en-PH" sz="2000" dirty="0" smtClean="0">
                <a:latin typeface="Arial"/>
                <a:ea typeface="Calibri"/>
                <a:cs typeface="Times New Roman"/>
              </a:rPr>
              <a:t>The bus driver or taxi driver, captain or pilot and the parents have the joint responsibility in causing the registration of birth to the LCRO.</a:t>
            </a:r>
          </a:p>
        </p:txBody>
      </p:sp>
      <p:sp>
        <p:nvSpPr>
          <p:cNvPr id="8" name="Rectangle 7"/>
          <p:cNvSpPr/>
          <p:nvPr/>
        </p:nvSpPr>
        <p:spPr>
          <a:xfrm>
            <a:off x="395536" y="1484784"/>
            <a:ext cx="4572000" cy="492122"/>
          </a:xfrm>
          <a:prstGeom prst="rect">
            <a:avLst/>
          </a:prstGeom>
        </p:spPr>
        <p:txBody>
          <a:bodyPr>
            <a:spAutoFit/>
          </a:bodyPr>
          <a:lstStyle/>
          <a:p>
            <a:pPr marL="349250" indent="-349250">
              <a:lnSpc>
                <a:spcPct val="115000"/>
              </a:lnSpc>
              <a:buFont typeface="Wingdings" pitchFamily="2" charset="2"/>
              <a:buChar char="Ø"/>
            </a:pPr>
            <a:r>
              <a:rPr lang="en-US" sz="2400" i="1" dirty="0" smtClean="0">
                <a:latin typeface="Calibri" pitchFamily="34" charset="0"/>
                <a:ea typeface="Calibri"/>
                <a:cs typeface="Times New Roman"/>
              </a:rPr>
              <a:t>While on travel…</a:t>
            </a:r>
            <a:endParaRPr lang="en-PH" sz="2400" dirty="0">
              <a:latin typeface="Calibri" pitchFamily="34" charset="0"/>
              <a:ea typeface="Calibri"/>
              <a:cs typeface="Times New Roman"/>
            </a:endParaRPr>
          </a:p>
        </p:txBody>
      </p:sp>
      <p:pic>
        <p:nvPicPr>
          <p:cNvPr id="11" name="Picture 10" descr="31953409-Taxi-Driver-Stock-Vector-cartoon.jpg"/>
          <p:cNvPicPr>
            <a:picLocks noChangeAspect="1"/>
          </p:cNvPicPr>
          <p:nvPr/>
        </p:nvPicPr>
        <p:blipFill>
          <a:blip r:embed="rId2" cstate="print"/>
          <a:stretch>
            <a:fillRect/>
          </a:stretch>
        </p:blipFill>
        <p:spPr>
          <a:xfrm>
            <a:off x="4572000" y="1700808"/>
            <a:ext cx="2600290" cy="2304256"/>
          </a:xfrm>
          <a:prstGeom prst="rect">
            <a:avLst/>
          </a:prstGeom>
        </p:spPr>
      </p:pic>
      <p:pic>
        <p:nvPicPr>
          <p:cNvPr id="12" name="Picture 11" descr="driver-clipart-bus-driver-400W.gif"/>
          <p:cNvPicPr>
            <a:picLocks noChangeAspect="1"/>
          </p:cNvPicPr>
          <p:nvPr/>
        </p:nvPicPr>
        <p:blipFill>
          <a:blip r:embed="rId3" cstate="print"/>
          <a:stretch>
            <a:fillRect/>
          </a:stretch>
        </p:blipFill>
        <p:spPr>
          <a:xfrm>
            <a:off x="6732240" y="1412776"/>
            <a:ext cx="1899016" cy="1718609"/>
          </a:xfrm>
          <a:prstGeom prst="rect">
            <a:avLst/>
          </a:prstGeom>
        </p:spPr>
      </p:pic>
      <p:pic>
        <p:nvPicPr>
          <p:cNvPr id="13" name="Picture 12" descr="download.jfif"/>
          <p:cNvPicPr>
            <a:picLocks noChangeAspect="1"/>
          </p:cNvPicPr>
          <p:nvPr/>
        </p:nvPicPr>
        <p:blipFill>
          <a:blip r:embed="rId4" cstate="print"/>
          <a:stretch>
            <a:fillRect/>
          </a:stretch>
        </p:blipFill>
        <p:spPr>
          <a:xfrm>
            <a:off x="4860032" y="3861048"/>
            <a:ext cx="2016224" cy="2016224"/>
          </a:xfrm>
          <a:prstGeom prst="rect">
            <a:avLst/>
          </a:prstGeom>
        </p:spPr>
      </p:pic>
      <p:pic>
        <p:nvPicPr>
          <p:cNvPr id="14" name="Picture 13" descr="CoolClips_vc008243.png"/>
          <p:cNvPicPr>
            <a:picLocks noChangeAspect="1"/>
          </p:cNvPicPr>
          <p:nvPr/>
        </p:nvPicPr>
        <p:blipFill>
          <a:blip r:embed="rId5" cstate="print"/>
          <a:srcRect b="5501"/>
          <a:stretch>
            <a:fillRect/>
          </a:stretch>
        </p:blipFill>
        <p:spPr>
          <a:xfrm>
            <a:off x="6726812" y="3212976"/>
            <a:ext cx="2165668" cy="2736304"/>
          </a:xfrm>
          <a:prstGeom prst="rect">
            <a:avLst/>
          </a:prstGeom>
        </p:spPr>
      </p:pic>
      <p:sp>
        <p:nvSpPr>
          <p:cNvPr id="15" name="Title 10"/>
          <p:cNvSpPr txBox="1">
            <a:spLocks/>
          </p:cNvSpPr>
          <p:nvPr/>
        </p:nvSpPr>
        <p:spPr bwMode="auto">
          <a:xfrm>
            <a:off x="64096" y="340953"/>
            <a:ext cx="5234880"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effectLst/>
                <a:uLnTx/>
                <a:uFillTx/>
                <a:latin typeface="+mj-lt"/>
                <a:ea typeface="+mj-ea"/>
                <a:cs typeface="+mj-cs"/>
              </a:rPr>
              <a:t>Birth Registration Procedures</a:t>
            </a:r>
          </a:p>
        </p:txBody>
      </p:sp>
    </p:spTree>
    <p:extLst>
      <p:ext uri="{BB962C8B-B14F-4D97-AF65-F5344CB8AC3E}">
        <p14:creationId xmlns:p14="http://schemas.microsoft.com/office/powerpoint/2010/main" val="3071446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2699792" y="2367880"/>
            <a:ext cx="619464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914400" indent="-4572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eaLnBrk="1" hangingPunct="1">
              <a:spcBef>
                <a:spcPct val="20000"/>
              </a:spcBef>
              <a:buClr>
                <a:schemeClr val="accent2"/>
              </a:buClr>
              <a:buBlip>
                <a:blip r:embed="rId3"/>
              </a:buBlip>
            </a:pPr>
            <a:r>
              <a:rPr lang="en-US" altLang="en-US" sz="3000" dirty="0" smtClean="0">
                <a:latin typeface="+mn-lt"/>
              </a:rPr>
              <a:t>when </a:t>
            </a:r>
            <a:r>
              <a:rPr lang="en-US" altLang="en-US" sz="3000" dirty="0">
                <a:latin typeface="+mn-lt"/>
              </a:rPr>
              <a:t>COLB is presented to the LCR of a city or municipality which is not the place of birth, </a:t>
            </a:r>
          </a:p>
          <a:p>
            <a:pPr lvl="1" eaLnBrk="1" hangingPunct="1">
              <a:spcBef>
                <a:spcPct val="20000"/>
              </a:spcBef>
              <a:buClr>
                <a:schemeClr val="accent2"/>
              </a:buClr>
              <a:buBlip>
                <a:blip r:embed="rId3"/>
              </a:buBlip>
            </a:pPr>
            <a:r>
              <a:rPr lang="en-US" altLang="en-US" sz="3000" dirty="0">
                <a:latin typeface="+mn-lt"/>
              </a:rPr>
              <a:t>not for registration but to be forwarded to the LCR of the city or municipality where the birth occurred</a:t>
            </a:r>
          </a:p>
          <a:p>
            <a:pPr eaLnBrk="1" hangingPunct="1">
              <a:spcBef>
                <a:spcPct val="20000"/>
              </a:spcBef>
              <a:buClr>
                <a:schemeClr val="accent2"/>
              </a:buClr>
              <a:buBlip>
                <a:blip r:embed="rId3"/>
              </a:buBlip>
            </a:pPr>
            <a:endParaRPr lang="en-US" altLang="en-US" sz="1600" i="1" dirty="0">
              <a:latin typeface="+mn-lt"/>
            </a:endParaRPr>
          </a:p>
        </p:txBody>
      </p:sp>
      <p:sp>
        <p:nvSpPr>
          <p:cNvPr id="9" name="Title 10"/>
          <p:cNvSpPr txBox="1">
            <a:spLocks/>
          </p:cNvSpPr>
          <p:nvPr/>
        </p:nvSpPr>
        <p:spPr bwMode="auto">
          <a:xfrm>
            <a:off x="278414" y="42962"/>
            <a:ext cx="7280031"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smtClean="0">
                <a:ln>
                  <a:noFill/>
                </a:ln>
                <a:effectLst/>
                <a:uLnTx/>
                <a:uFillTx/>
                <a:latin typeface="+mj-lt"/>
                <a:ea typeface="+mj-ea"/>
                <a:cs typeface="+mj-cs"/>
              </a:rPr>
              <a:t>Out-of-town Reporting</a:t>
            </a:r>
          </a:p>
        </p:txBody>
      </p:sp>
      <p:pic>
        <p:nvPicPr>
          <p:cNvPr id="11" name="Picture 10" descr="HOW.png"/>
          <p:cNvPicPr>
            <a:picLocks noChangeAspect="1"/>
          </p:cNvPicPr>
          <p:nvPr/>
        </p:nvPicPr>
        <p:blipFill>
          <a:blip r:embed="rId4" cstate="print"/>
          <a:stretch>
            <a:fillRect/>
          </a:stretch>
        </p:blipFill>
        <p:spPr>
          <a:xfrm>
            <a:off x="251520" y="332656"/>
            <a:ext cx="4571622" cy="4571622"/>
          </a:xfrm>
          <a:prstGeom prst="rect">
            <a:avLst/>
          </a:prstGeom>
        </p:spPr>
      </p:pic>
      <p:sp>
        <p:nvSpPr>
          <p:cNvPr id="12" name="Cloud Callout 11"/>
          <p:cNvSpPr/>
          <p:nvPr/>
        </p:nvSpPr>
        <p:spPr>
          <a:xfrm>
            <a:off x="2123728" y="692696"/>
            <a:ext cx="3600400" cy="1440160"/>
          </a:xfrm>
          <a:prstGeom prst="cloudCallout">
            <a:avLst>
              <a:gd name="adj1" fmla="val -57417"/>
              <a:gd name="adj2" fmla="val 17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smtClean="0">
                <a:solidFill>
                  <a:srgbClr val="C00000"/>
                </a:solidFill>
              </a:rPr>
              <a:t>How does it takes place</a:t>
            </a:r>
          </a:p>
        </p:txBody>
      </p:sp>
    </p:spTree>
    <p:extLst>
      <p:ext uri="{BB962C8B-B14F-4D97-AF65-F5344CB8AC3E}">
        <p14:creationId xmlns:p14="http://schemas.microsoft.com/office/powerpoint/2010/main" val="369517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0"/>
          <p:cNvSpPr>
            <a:spLocks noGrp="1"/>
          </p:cNvSpPr>
          <p:nvPr>
            <p:ph type="title"/>
          </p:nvPr>
        </p:nvSpPr>
        <p:spPr bwMode="auto">
          <a:xfrm>
            <a:off x="251520" y="42962"/>
            <a:ext cx="8136904" cy="79375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200" dirty="0" smtClean="0"/>
              <a:t>Birth Registration Procedures</a:t>
            </a:r>
          </a:p>
        </p:txBody>
      </p:sp>
      <p:pic>
        <p:nvPicPr>
          <p:cNvPr id="8" name="Picture 7" descr="calendar.jfif"/>
          <p:cNvPicPr>
            <a:picLocks noChangeAspect="1"/>
          </p:cNvPicPr>
          <p:nvPr/>
        </p:nvPicPr>
        <p:blipFill>
          <a:blip r:embed="rId3" cstate="print"/>
          <a:stretch>
            <a:fillRect/>
          </a:stretch>
        </p:blipFill>
        <p:spPr>
          <a:xfrm flipH="1">
            <a:off x="395536" y="1340768"/>
            <a:ext cx="3672408" cy="4104456"/>
          </a:xfrm>
          <a:prstGeom prst="rect">
            <a:avLst/>
          </a:prstGeom>
        </p:spPr>
      </p:pic>
      <p:sp>
        <p:nvSpPr>
          <p:cNvPr id="9" name="TextBox 8"/>
          <p:cNvSpPr txBox="1"/>
          <p:nvPr/>
        </p:nvSpPr>
        <p:spPr>
          <a:xfrm rot="20774510">
            <a:off x="1513645" y="2459174"/>
            <a:ext cx="2068481" cy="1569660"/>
          </a:xfrm>
          <a:prstGeom prst="rect">
            <a:avLst/>
          </a:prstGeom>
          <a:noFill/>
        </p:spPr>
        <p:txBody>
          <a:bodyPr wrap="square" rtlCol="0">
            <a:spAutoFit/>
          </a:bodyPr>
          <a:lstStyle/>
          <a:p>
            <a:r>
              <a:rPr lang="en-PH" sz="9600" dirty="0" smtClean="0">
                <a:solidFill>
                  <a:srgbClr val="FF0000"/>
                </a:solidFill>
                <a:latin typeface="Arial Black" pitchFamily="34" charset="0"/>
              </a:rPr>
              <a:t>30</a:t>
            </a:r>
            <a:endParaRPr lang="en-PH" sz="9600" dirty="0">
              <a:solidFill>
                <a:srgbClr val="FF0000"/>
              </a:solidFill>
              <a:latin typeface="Arial Black" pitchFamily="34" charset="0"/>
            </a:endParaRPr>
          </a:p>
        </p:txBody>
      </p:sp>
      <p:sp>
        <p:nvSpPr>
          <p:cNvPr id="10" name="Rectangle 9"/>
          <p:cNvSpPr/>
          <p:nvPr/>
        </p:nvSpPr>
        <p:spPr>
          <a:xfrm>
            <a:off x="4355976" y="908720"/>
            <a:ext cx="4059316" cy="1015663"/>
          </a:xfrm>
          <a:prstGeom prst="rect">
            <a:avLst/>
          </a:prstGeom>
        </p:spPr>
        <p:txBody>
          <a:bodyPr wrap="none">
            <a:spAutoFit/>
          </a:bodyPr>
          <a:lstStyle/>
          <a:p>
            <a:pPr>
              <a:buFont typeface="Arial" charset="0"/>
              <a:buNone/>
            </a:pPr>
            <a:r>
              <a:rPr lang="en-PH" sz="3000" b="1" dirty="0" err="1" smtClean="0">
                <a:solidFill>
                  <a:srgbClr val="B43323"/>
                </a:solidFill>
              </a:rPr>
              <a:t>Reglementary</a:t>
            </a:r>
            <a:r>
              <a:rPr lang="en-PH" sz="3000" b="1" dirty="0" smtClean="0">
                <a:solidFill>
                  <a:srgbClr val="B43323"/>
                </a:solidFill>
              </a:rPr>
              <a:t> Period</a:t>
            </a:r>
          </a:p>
          <a:p>
            <a:pPr>
              <a:buFont typeface="Arial" charset="0"/>
              <a:buNone/>
            </a:pPr>
            <a:r>
              <a:rPr lang="en-PH" sz="3000" b="1" dirty="0" smtClean="0">
                <a:solidFill>
                  <a:srgbClr val="B43323"/>
                </a:solidFill>
              </a:rPr>
              <a:t>and Place of registration</a:t>
            </a:r>
          </a:p>
        </p:txBody>
      </p:sp>
      <p:sp>
        <p:nvSpPr>
          <p:cNvPr id="7" name="Content Placeholder 1"/>
          <p:cNvSpPr txBox="1">
            <a:spLocks/>
          </p:cNvSpPr>
          <p:nvPr/>
        </p:nvSpPr>
        <p:spPr>
          <a:xfrm>
            <a:off x="4211960" y="2132856"/>
            <a:ext cx="4536504" cy="3816424"/>
          </a:xfrm>
          <a:prstGeom prst="rect">
            <a:avLst/>
          </a:prstGeom>
        </p:spPr>
        <p:txBody>
          <a:bodyPr vert="horz" lIns="91440" tIns="45720" rIns="91440" bIns="45720" rtlCol="0">
            <a:normAutofit lnSpcReduction="10000"/>
          </a:body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Blip>
                <a:blip r:embed="rId4"/>
              </a:buBlip>
              <a:tabLst/>
              <a:defRPr/>
            </a:pPr>
            <a:r>
              <a:rPr kumimoji="0" lang="en-PH" sz="2800" b="0" i="0" u="none" strike="noStrike" kern="1200" cap="none" spc="0" normalizeH="0" baseline="0" noProof="0" dirty="0" smtClean="0">
                <a:ln>
                  <a:noFill/>
                </a:ln>
                <a:effectLst/>
                <a:uLnTx/>
                <a:uFillTx/>
                <a:latin typeface="+mn-lt"/>
                <a:ea typeface="+mn-ea"/>
                <a:cs typeface="+mn-cs"/>
              </a:rPr>
              <a:t>The birth shall be registered within thirty (30) days from the time of birth in the LCRO of the city/municipality where the birth occurred</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Blip>
                <a:blip r:embed="rId4"/>
              </a:buBlip>
              <a:tabLst/>
              <a:defRPr/>
            </a:pPr>
            <a:r>
              <a:rPr lang="en-PH" sz="2800" dirty="0" smtClean="0">
                <a:latin typeface="+mn-lt"/>
                <a:cs typeface="+mn-cs"/>
              </a:rPr>
              <a:t>A report made beyond the </a:t>
            </a:r>
            <a:r>
              <a:rPr lang="en-PH" sz="2800" dirty="0" err="1" smtClean="0">
                <a:latin typeface="+mn-lt"/>
                <a:cs typeface="+mn-cs"/>
              </a:rPr>
              <a:t>reglementary</a:t>
            </a:r>
            <a:r>
              <a:rPr lang="en-PH" sz="2800" dirty="0" smtClean="0">
                <a:latin typeface="+mn-lt"/>
                <a:cs typeface="+mn-cs"/>
              </a:rPr>
              <a:t> period is considered late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PH" sz="3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660272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0"/>
          <p:cNvSpPr>
            <a:spLocks noGrp="1"/>
          </p:cNvSpPr>
          <p:nvPr>
            <p:ph type="title"/>
          </p:nvPr>
        </p:nvSpPr>
        <p:spPr bwMode="auto">
          <a:xfrm>
            <a:off x="316305" y="228600"/>
            <a:ext cx="7280031" cy="608112"/>
          </a:xfrm>
          <a:noFill/>
          <a:ln>
            <a:miter lim="800000"/>
            <a:headEnd/>
            <a:tailEnd/>
          </a:ln>
        </p:spPr>
        <p:txBody>
          <a:bodyPr vert="horz" wrap="square" lIns="91440" tIns="45720" rIns="91440" bIns="45720" numCol="1" anchor="t" anchorCtr="0" compatLnSpc="1">
            <a:prstTxWarp prst="textNoShape">
              <a:avLst/>
            </a:prstTxWarp>
            <a:normAutofit/>
          </a:bodyPr>
          <a:lstStyle/>
          <a:p>
            <a:r>
              <a:rPr lang="en-PH" sz="3200" dirty="0" smtClean="0"/>
              <a:t>Delayed Registration of Birth</a:t>
            </a:r>
          </a:p>
        </p:txBody>
      </p:sp>
      <p:sp>
        <p:nvSpPr>
          <p:cNvPr id="69637" name="Content Placeholder 7"/>
          <p:cNvSpPr>
            <a:spLocks noGrp="1"/>
          </p:cNvSpPr>
          <p:nvPr>
            <p:ph idx="1"/>
          </p:nvPr>
        </p:nvSpPr>
        <p:spPr>
          <a:xfrm>
            <a:off x="4149969" y="1214439"/>
            <a:ext cx="4526487" cy="4911725"/>
          </a:xfrm>
        </p:spPr>
        <p:txBody>
          <a:bodyPr>
            <a:normAutofit fontScale="92500"/>
          </a:bodyPr>
          <a:lstStyle/>
          <a:p>
            <a:pPr algn="just">
              <a:buBlip>
                <a:blip r:embed="rId3"/>
              </a:buBlip>
            </a:pPr>
            <a:r>
              <a:rPr lang="en-US" dirty="0" smtClean="0"/>
              <a:t>When a birth was reported beyond the </a:t>
            </a:r>
            <a:r>
              <a:rPr lang="en-US" dirty="0" err="1" smtClean="0"/>
              <a:t>reglementary</a:t>
            </a:r>
            <a:r>
              <a:rPr lang="en-US" dirty="0" smtClean="0"/>
              <a:t> period of 30 days. </a:t>
            </a:r>
          </a:p>
          <a:p>
            <a:pPr algn="just">
              <a:buBlip>
                <a:blip r:embed="rId3"/>
              </a:buBlip>
            </a:pPr>
            <a:r>
              <a:rPr lang="en-US" dirty="0" smtClean="0"/>
              <a:t>Like ordinary registration made at the time of birth, it should be filed at the Local Civil Registry Office where the birth occurred.</a:t>
            </a:r>
            <a:endParaRPr lang="en-PH" dirty="0" smtClean="0"/>
          </a:p>
          <a:p>
            <a:pPr algn="just"/>
            <a:endParaRPr lang="en-PH" dirty="0" smtClean="0"/>
          </a:p>
        </p:txBody>
      </p:sp>
      <p:grpSp>
        <p:nvGrpSpPr>
          <p:cNvPr id="2" name="Group 6"/>
          <p:cNvGrpSpPr/>
          <p:nvPr/>
        </p:nvGrpSpPr>
        <p:grpSpPr>
          <a:xfrm>
            <a:off x="323528" y="1219200"/>
            <a:ext cx="3744416" cy="4906964"/>
            <a:chOff x="323528" y="1484784"/>
            <a:chExt cx="3744416" cy="3528392"/>
          </a:xfrm>
        </p:grpSpPr>
        <p:pic>
          <p:nvPicPr>
            <p:cNvPr id="69638" name="Picture 2" descr="Image result for late registration of birth"/>
            <p:cNvPicPr>
              <a:picLocks noChangeAspect="1" noChangeArrowheads="1"/>
            </p:cNvPicPr>
            <p:nvPr/>
          </p:nvPicPr>
          <p:blipFill>
            <a:blip r:embed="rId4" cstate="print"/>
            <a:srcRect/>
            <a:stretch>
              <a:fillRect/>
            </a:stretch>
          </p:blipFill>
          <p:spPr bwMode="auto">
            <a:xfrm>
              <a:off x="490700" y="1639888"/>
              <a:ext cx="3449515" cy="2474912"/>
            </a:xfrm>
            <a:prstGeom prst="rect">
              <a:avLst/>
            </a:prstGeom>
            <a:noFill/>
            <a:ln w="9525">
              <a:noFill/>
              <a:miter lim="800000"/>
              <a:headEnd/>
              <a:tailEnd/>
            </a:ln>
          </p:spPr>
        </p:pic>
        <p:sp>
          <p:nvSpPr>
            <p:cNvPr id="69639" name="TextBox 25"/>
            <p:cNvSpPr txBox="1">
              <a:spLocks noChangeArrowheads="1"/>
            </p:cNvSpPr>
            <p:nvPr/>
          </p:nvSpPr>
          <p:spPr bwMode="auto">
            <a:xfrm>
              <a:off x="433550" y="4122738"/>
              <a:ext cx="3490378" cy="830262"/>
            </a:xfrm>
            <a:prstGeom prst="rect">
              <a:avLst/>
            </a:prstGeom>
            <a:noFill/>
            <a:ln w="9525">
              <a:noFill/>
              <a:miter lim="800000"/>
              <a:headEnd/>
              <a:tailEnd/>
            </a:ln>
          </p:spPr>
          <p:txBody>
            <a:bodyPr wrap="square">
              <a:spAutoFit/>
            </a:bodyPr>
            <a:lstStyle/>
            <a:p>
              <a:pPr algn="just"/>
              <a:r>
                <a:rPr lang="en-PH" sz="1600" dirty="0"/>
                <a:t>Anita </a:t>
              </a:r>
              <a:r>
                <a:rPr lang="en-PH" sz="1600" dirty="0" err="1"/>
                <a:t>Salidaga</a:t>
              </a:r>
              <a:r>
                <a:rPr lang="en-PH" sz="1600" dirty="0"/>
                <a:t>, 60, of </a:t>
              </a:r>
              <a:r>
                <a:rPr lang="en-PH" sz="1600" dirty="0" err="1"/>
                <a:t>Tacloban's</a:t>
              </a:r>
              <a:r>
                <a:rPr lang="en-PH" sz="1600" dirty="0"/>
                <a:t> </a:t>
              </a:r>
              <a:r>
                <a:rPr lang="en-PH" sz="1600" dirty="0" err="1"/>
                <a:t>Suhi</a:t>
              </a:r>
              <a:r>
                <a:rPr lang="en-PH" sz="1600" dirty="0"/>
                <a:t> village lines up to process her late registration (Source: IDEALS Inc.)</a:t>
              </a:r>
            </a:p>
          </p:txBody>
        </p:sp>
        <p:sp>
          <p:nvSpPr>
            <p:cNvPr id="6" name="Rectangle 5"/>
            <p:cNvSpPr/>
            <p:nvPr/>
          </p:nvSpPr>
          <p:spPr>
            <a:xfrm>
              <a:off x="323528" y="1484784"/>
              <a:ext cx="3744416" cy="3528392"/>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extLst>
      <p:ext uri="{BB962C8B-B14F-4D97-AF65-F5344CB8AC3E}">
        <p14:creationId xmlns:p14="http://schemas.microsoft.com/office/powerpoint/2010/main" val="557603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85800" y="880059"/>
            <a:ext cx="7848600" cy="609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200" b="1" dirty="0">
                <a:latin typeface="+mj-lt"/>
                <a:sym typeface="Monotype Sorts"/>
              </a:rPr>
              <a:t>Supporting </a:t>
            </a:r>
            <a:r>
              <a:rPr lang="en-US" altLang="en-US" sz="3200" b="1" dirty="0" smtClean="0">
                <a:latin typeface="+mj-lt"/>
                <a:sym typeface="Monotype Sorts"/>
              </a:rPr>
              <a:t>Documents:</a:t>
            </a:r>
            <a:endParaRPr lang="en-US" altLang="en-US" sz="3200" b="1" dirty="0">
              <a:latin typeface="+mj-lt"/>
            </a:endParaRPr>
          </a:p>
        </p:txBody>
      </p:sp>
      <p:sp>
        <p:nvSpPr>
          <p:cNvPr id="9" name="Rectangle 7"/>
          <p:cNvSpPr txBox="1">
            <a:spLocks noChangeArrowheads="1"/>
          </p:cNvSpPr>
          <p:nvPr/>
        </p:nvSpPr>
        <p:spPr>
          <a:xfrm>
            <a:off x="914400" y="2251659"/>
            <a:ext cx="5867400" cy="3810000"/>
          </a:xfrm>
          <a:prstGeom prst="rect">
            <a:avLst/>
          </a:prstGeom>
          <a:noFill/>
          <a:effectLst>
            <a:prstShdw prst="shdw17" dist="17961" dir="2700000">
              <a:srgbClr val="00003D"/>
            </a:prst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itchFamily="2" charset="2"/>
              <a:buChar char="§"/>
            </a:pPr>
            <a:r>
              <a:rPr lang="en-US" altLang="en-US" sz="2800" dirty="0" smtClean="0"/>
              <a:t>Baptismal certificate </a:t>
            </a:r>
          </a:p>
          <a:p>
            <a:pPr marL="457200" indent="-457200" algn="l">
              <a:buFont typeface="Wingdings" pitchFamily="2" charset="2"/>
              <a:buChar char="§"/>
            </a:pPr>
            <a:r>
              <a:rPr lang="en-US" altLang="en-US" sz="2800" dirty="0" smtClean="0"/>
              <a:t>school records</a:t>
            </a:r>
          </a:p>
          <a:p>
            <a:pPr marL="457200" indent="-457200" algn="l">
              <a:buFont typeface="Wingdings" pitchFamily="2" charset="2"/>
              <a:buChar char="§"/>
            </a:pPr>
            <a:r>
              <a:rPr lang="en-US" altLang="en-US" sz="2800" dirty="0" smtClean="0"/>
              <a:t>income tax returns</a:t>
            </a:r>
          </a:p>
          <a:p>
            <a:pPr marL="457200" indent="-457200" algn="l">
              <a:buFont typeface="Wingdings" pitchFamily="2" charset="2"/>
              <a:buChar char="§"/>
            </a:pPr>
            <a:r>
              <a:rPr lang="en-US" altLang="en-US" sz="2800" dirty="0" smtClean="0"/>
              <a:t>employment records</a:t>
            </a:r>
          </a:p>
          <a:p>
            <a:pPr marL="457200" indent="-457200" algn="l">
              <a:buFont typeface="Wingdings" pitchFamily="2" charset="2"/>
              <a:buChar char="§"/>
            </a:pPr>
            <a:r>
              <a:rPr lang="en-US" altLang="en-US" sz="2800" dirty="0" smtClean="0"/>
              <a:t>insurance policy</a:t>
            </a:r>
          </a:p>
          <a:p>
            <a:pPr marL="457200" indent="-457200" algn="l">
              <a:buFont typeface="Wingdings" pitchFamily="2" charset="2"/>
              <a:buChar char="§"/>
            </a:pPr>
            <a:r>
              <a:rPr lang="en-US" altLang="en-US" sz="2800" dirty="0" smtClean="0"/>
              <a:t>medical records</a:t>
            </a:r>
          </a:p>
          <a:p>
            <a:pPr marL="457200" indent="-457200" algn="l">
              <a:buFont typeface="Wingdings" pitchFamily="2" charset="2"/>
              <a:buChar char="§"/>
            </a:pPr>
            <a:r>
              <a:rPr lang="en-US" altLang="en-US" sz="2800" dirty="0" smtClean="0"/>
              <a:t>sworn statements of witnesses</a:t>
            </a:r>
          </a:p>
          <a:p>
            <a:pPr algn="l"/>
            <a:endParaRPr lang="en-US" altLang="en-US" sz="2800" dirty="0" smtClean="0"/>
          </a:p>
        </p:txBody>
      </p:sp>
      <p:sp>
        <p:nvSpPr>
          <p:cNvPr id="10" name="TextBox 5"/>
          <p:cNvSpPr txBox="1">
            <a:spLocks noChangeArrowheads="1"/>
          </p:cNvSpPr>
          <p:nvPr/>
        </p:nvSpPr>
        <p:spPr bwMode="auto">
          <a:xfrm>
            <a:off x="685800" y="1565859"/>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200" dirty="0">
                <a:latin typeface="+mn-lt"/>
              </a:rPr>
              <a:t>Any two of the following documents:</a:t>
            </a:r>
          </a:p>
        </p:txBody>
      </p:sp>
      <p:sp>
        <p:nvSpPr>
          <p:cNvPr id="13" name="Title 10"/>
          <p:cNvSpPr txBox="1">
            <a:spLocks/>
          </p:cNvSpPr>
          <p:nvPr/>
        </p:nvSpPr>
        <p:spPr bwMode="auto">
          <a:xfrm>
            <a:off x="316305" y="40341"/>
            <a:ext cx="7280031"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smtClean="0">
                <a:ln>
                  <a:noFill/>
                </a:ln>
                <a:effectLst/>
                <a:uLnTx/>
                <a:uFillTx/>
                <a:latin typeface="+mj-lt"/>
                <a:ea typeface="+mj-ea"/>
                <a:cs typeface="+mj-cs"/>
              </a:rPr>
              <a:t>Delayed Registration of Birth</a:t>
            </a:r>
          </a:p>
        </p:txBody>
      </p:sp>
      <p:grpSp>
        <p:nvGrpSpPr>
          <p:cNvPr id="2" name="Group 16"/>
          <p:cNvGrpSpPr/>
          <p:nvPr/>
        </p:nvGrpSpPr>
        <p:grpSpPr>
          <a:xfrm>
            <a:off x="5148064" y="2132856"/>
            <a:ext cx="3456384" cy="3456384"/>
            <a:chOff x="5148064" y="2132856"/>
            <a:chExt cx="3456384" cy="3456384"/>
          </a:xfrm>
        </p:grpSpPr>
        <p:pic>
          <p:nvPicPr>
            <p:cNvPr id="7" name="Picture 6" descr="docs.png"/>
            <p:cNvPicPr>
              <a:picLocks noChangeAspect="1"/>
            </p:cNvPicPr>
            <p:nvPr/>
          </p:nvPicPr>
          <p:blipFill>
            <a:blip r:embed="rId2" cstate="print"/>
            <a:stretch>
              <a:fillRect/>
            </a:stretch>
          </p:blipFill>
          <p:spPr>
            <a:xfrm>
              <a:off x="5148064" y="2132856"/>
              <a:ext cx="3456384" cy="3456384"/>
            </a:xfrm>
            <a:prstGeom prst="rect">
              <a:avLst/>
            </a:prstGeom>
          </p:spPr>
        </p:pic>
        <p:sp>
          <p:nvSpPr>
            <p:cNvPr id="11" name="TextBox 10"/>
            <p:cNvSpPr txBox="1"/>
            <p:nvPr/>
          </p:nvSpPr>
          <p:spPr>
            <a:xfrm rot="18284564">
              <a:off x="4916292" y="2788959"/>
              <a:ext cx="1497526" cy="246221"/>
            </a:xfrm>
            <a:prstGeom prst="rect">
              <a:avLst/>
            </a:prstGeom>
            <a:noFill/>
          </p:spPr>
          <p:txBody>
            <a:bodyPr wrap="none" rtlCol="0">
              <a:spAutoFit/>
            </a:bodyPr>
            <a:lstStyle/>
            <a:p>
              <a:r>
                <a:rPr lang="en-PH" sz="1000" b="1" dirty="0" smtClean="0">
                  <a:solidFill>
                    <a:srgbClr val="000000"/>
                  </a:solidFill>
                </a:rPr>
                <a:t>BAPTISMAL CERTIFICATE</a:t>
              </a:r>
              <a:endParaRPr lang="en-PH" sz="1000" b="1" dirty="0">
                <a:solidFill>
                  <a:srgbClr val="000000"/>
                </a:solidFill>
              </a:endParaRPr>
            </a:p>
          </p:txBody>
        </p:sp>
        <p:sp>
          <p:nvSpPr>
            <p:cNvPr id="12" name="TextBox 11"/>
            <p:cNvSpPr txBox="1"/>
            <p:nvPr/>
          </p:nvSpPr>
          <p:spPr>
            <a:xfrm rot="18679124">
              <a:off x="5684075" y="2667378"/>
              <a:ext cx="1151277" cy="246221"/>
            </a:xfrm>
            <a:prstGeom prst="rect">
              <a:avLst/>
            </a:prstGeom>
            <a:noFill/>
          </p:spPr>
          <p:txBody>
            <a:bodyPr wrap="none" rtlCol="0">
              <a:spAutoFit/>
            </a:bodyPr>
            <a:lstStyle/>
            <a:p>
              <a:r>
                <a:rPr lang="en-PH" sz="1000" b="1" dirty="0" smtClean="0">
                  <a:solidFill>
                    <a:srgbClr val="000000"/>
                  </a:solidFill>
                </a:rPr>
                <a:t>SCHOOL RECORDS</a:t>
              </a:r>
              <a:endParaRPr lang="en-PH" sz="1000" b="1" dirty="0">
                <a:solidFill>
                  <a:srgbClr val="000000"/>
                </a:solidFill>
              </a:endParaRPr>
            </a:p>
          </p:txBody>
        </p:sp>
        <p:sp>
          <p:nvSpPr>
            <p:cNvPr id="14" name="TextBox 13"/>
            <p:cNvSpPr txBox="1"/>
            <p:nvPr/>
          </p:nvSpPr>
          <p:spPr>
            <a:xfrm rot="19172540">
              <a:off x="6168812" y="2805889"/>
              <a:ext cx="1401346" cy="246221"/>
            </a:xfrm>
            <a:prstGeom prst="rect">
              <a:avLst/>
            </a:prstGeom>
            <a:noFill/>
          </p:spPr>
          <p:txBody>
            <a:bodyPr wrap="none" rtlCol="0">
              <a:spAutoFit/>
            </a:bodyPr>
            <a:lstStyle/>
            <a:p>
              <a:r>
                <a:rPr lang="en-PH" sz="1000" b="1" dirty="0" smtClean="0">
                  <a:solidFill>
                    <a:srgbClr val="000000"/>
                  </a:solidFill>
                </a:rPr>
                <a:t>INCOME TAX RETURNS</a:t>
              </a:r>
              <a:endParaRPr lang="en-PH" sz="1000" b="1" dirty="0">
                <a:solidFill>
                  <a:srgbClr val="000000"/>
                </a:solidFill>
              </a:endParaRPr>
            </a:p>
          </p:txBody>
        </p:sp>
        <p:sp>
          <p:nvSpPr>
            <p:cNvPr id="15" name="TextBox 14"/>
            <p:cNvSpPr txBox="1"/>
            <p:nvPr/>
          </p:nvSpPr>
          <p:spPr>
            <a:xfrm rot="19809649">
              <a:off x="6430840" y="3063564"/>
              <a:ext cx="1491114" cy="246221"/>
            </a:xfrm>
            <a:prstGeom prst="rect">
              <a:avLst/>
            </a:prstGeom>
            <a:noFill/>
          </p:spPr>
          <p:txBody>
            <a:bodyPr wrap="none" rtlCol="0">
              <a:spAutoFit/>
            </a:bodyPr>
            <a:lstStyle/>
            <a:p>
              <a:r>
                <a:rPr lang="en-PH" sz="1000" b="1" dirty="0" smtClean="0">
                  <a:solidFill>
                    <a:srgbClr val="000000"/>
                  </a:solidFill>
                </a:rPr>
                <a:t>EMPLOYMENT RECORDS</a:t>
              </a:r>
              <a:endParaRPr lang="en-PH" sz="1000" b="1" dirty="0">
                <a:solidFill>
                  <a:srgbClr val="000000"/>
                </a:solidFill>
              </a:endParaRPr>
            </a:p>
          </p:txBody>
        </p:sp>
        <p:sp>
          <p:nvSpPr>
            <p:cNvPr id="16" name="TextBox 15"/>
            <p:cNvSpPr txBox="1"/>
            <p:nvPr/>
          </p:nvSpPr>
          <p:spPr>
            <a:xfrm rot="20038243">
              <a:off x="6940487" y="3568341"/>
              <a:ext cx="1218603" cy="246221"/>
            </a:xfrm>
            <a:prstGeom prst="rect">
              <a:avLst/>
            </a:prstGeom>
            <a:noFill/>
          </p:spPr>
          <p:txBody>
            <a:bodyPr wrap="none" rtlCol="0">
              <a:spAutoFit/>
            </a:bodyPr>
            <a:lstStyle/>
            <a:p>
              <a:r>
                <a:rPr lang="en-PH" sz="1000" b="1" dirty="0" smtClean="0">
                  <a:solidFill>
                    <a:srgbClr val="000000"/>
                  </a:solidFill>
                </a:rPr>
                <a:t>INSURANCE POLICY</a:t>
              </a:r>
              <a:endParaRPr lang="en-PH" sz="1000" b="1" dirty="0">
                <a:solidFill>
                  <a:srgbClr val="000000"/>
                </a:solidFill>
              </a:endParaRPr>
            </a:p>
          </p:txBody>
        </p:sp>
      </p:grpSp>
    </p:spTree>
    <p:extLst>
      <p:ext uri="{BB962C8B-B14F-4D97-AF65-F5344CB8AC3E}">
        <p14:creationId xmlns:p14="http://schemas.microsoft.com/office/powerpoint/2010/main" val="474905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537EE0-EFFA-4B2D-8073-77927AE348DB}" type="slidenum">
              <a:rPr lang="en-PH" smtClean="0"/>
              <a:pPr/>
              <a:t>15</a:t>
            </a:fld>
            <a:endParaRPr lang="en-PH"/>
          </a:p>
        </p:txBody>
      </p:sp>
      <p:pic>
        <p:nvPicPr>
          <p:cNvPr id="15" name="Picture 14" descr="death1.jfif"/>
          <p:cNvPicPr>
            <a:picLocks noChangeAspect="1"/>
          </p:cNvPicPr>
          <p:nvPr/>
        </p:nvPicPr>
        <p:blipFill>
          <a:blip r:embed="rId3" cstate="print"/>
          <a:stretch>
            <a:fillRect/>
          </a:stretch>
        </p:blipFill>
        <p:spPr>
          <a:xfrm rot="19216442">
            <a:off x="2743048" y="3587221"/>
            <a:ext cx="1106424" cy="1064737"/>
          </a:xfrm>
          <a:prstGeom prst="rect">
            <a:avLst/>
          </a:prstGeom>
        </p:spPr>
      </p:pic>
      <p:pic>
        <p:nvPicPr>
          <p:cNvPr id="17" name="Picture 16" descr="hands with ring.jfif"/>
          <p:cNvPicPr>
            <a:picLocks noChangeAspect="1"/>
          </p:cNvPicPr>
          <p:nvPr/>
        </p:nvPicPr>
        <p:blipFill>
          <a:blip r:embed="rId4" cstate="print"/>
          <a:srcRect l="3640" t="5534" r="10542" b="5377"/>
          <a:stretch>
            <a:fillRect/>
          </a:stretch>
        </p:blipFill>
        <p:spPr>
          <a:xfrm rot="19135610">
            <a:off x="2991297" y="912622"/>
            <a:ext cx="1072571" cy="1071789"/>
          </a:xfrm>
          <a:prstGeom prst="rect">
            <a:avLst/>
          </a:prstGeom>
        </p:spPr>
      </p:pic>
      <p:grpSp>
        <p:nvGrpSpPr>
          <p:cNvPr id="2" name="Group 36"/>
          <p:cNvGrpSpPr/>
          <p:nvPr/>
        </p:nvGrpSpPr>
        <p:grpSpPr>
          <a:xfrm>
            <a:off x="-140" y="1025975"/>
            <a:ext cx="2567903" cy="6440681"/>
            <a:chOff x="-140" y="1025975"/>
            <a:chExt cx="2567903" cy="6440681"/>
          </a:xfrm>
        </p:grpSpPr>
        <p:sp>
          <p:nvSpPr>
            <p:cNvPr id="28" name="Parallelogram 27"/>
            <p:cNvSpPr/>
            <p:nvPr/>
          </p:nvSpPr>
          <p:spPr>
            <a:xfrm rot="19049846">
              <a:off x="1991511" y="1025975"/>
              <a:ext cx="576252" cy="6440681"/>
            </a:xfrm>
            <a:prstGeom prst="parallelogram">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Isosceles Triangle 32"/>
            <p:cNvSpPr/>
            <p:nvPr/>
          </p:nvSpPr>
          <p:spPr>
            <a:xfrm rot="5400000">
              <a:off x="-54260" y="1601626"/>
              <a:ext cx="432048" cy="323528"/>
            </a:xfrm>
            <a:prstGeom prst="triangle">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Isosceles Triangle 33"/>
            <p:cNvSpPr/>
            <p:nvPr/>
          </p:nvSpPr>
          <p:spPr>
            <a:xfrm rot="6202945">
              <a:off x="3278" y="1543757"/>
              <a:ext cx="432048" cy="323528"/>
            </a:xfrm>
            <a:prstGeom prst="triangle">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Isosceles Triangle 34"/>
            <p:cNvSpPr/>
            <p:nvPr/>
          </p:nvSpPr>
          <p:spPr>
            <a:xfrm rot="6136271">
              <a:off x="-13953" y="1462499"/>
              <a:ext cx="261712" cy="166481"/>
            </a:xfrm>
            <a:prstGeom prst="triangle">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Isosceles Triangle 35"/>
            <p:cNvSpPr/>
            <p:nvPr/>
          </p:nvSpPr>
          <p:spPr>
            <a:xfrm rot="5400000">
              <a:off x="-78915" y="1406221"/>
              <a:ext cx="279810" cy="122259"/>
            </a:xfrm>
            <a:prstGeom prst="triangle">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0" name="Rectangle 29"/>
          <p:cNvSpPr/>
          <p:nvPr/>
        </p:nvSpPr>
        <p:spPr>
          <a:xfrm>
            <a:off x="0" y="6381328"/>
            <a:ext cx="9144000" cy="476672"/>
          </a:xfrm>
          <a:prstGeom prst="rect">
            <a:avLst/>
          </a:prstGeom>
          <a:solidFill>
            <a:srgbClr val="B43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9" name="Picture 38" descr="baby.jfif"/>
          <p:cNvPicPr>
            <a:picLocks noChangeAspect="1"/>
          </p:cNvPicPr>
          <p:nvPr/>
        </p:nvPicPr>
        <p:blipFill>
          <a:blip r:embed="rId5" cstate="print"/>
          <a:srcRect t="5060" r="36506"/>
          <a:stretch>
            <a:fillRect/>
          </a:stretch>
        </p:blipFill>
        <p:spPr>
          <a:xfrm rot="2954283">
            <a:off x="1629973" y="1841039"/>
            <a:ext cx="1828800" cy="1780405"/>
          </a:xfrm>
          <a:prstGeom prst="rect">
            <a:avLst/>
          </a:prstGeom>
        </p:spPr>
      </p:pic>
      <p:sp>
        <p:nvSpPr>
          <p:cNvPr id="41" name="Rectangle 40"/>
          <p:cNvSpPr/>
          <p:nvPr/>
        </p:nvSpPr>
        <p:spPr>
          <a:xfrm>
            <a:off x="0" y="0"/>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 name="Group 39"/>
          <p:cNvGrpSpPr/>
          <p:nvPr/>
        </p:nvGrpSpPr>
        <p:grpSpPr>
          <a:xfrm>
            <a:off x="0" y="0"/>
            <a:ext cx="2203760" cy="2203759"/>
            <a:chOff x="0" y="0"/>
            <a:chExt cx="2203760" cy="2203759"/>
          </a:xfrm>
        </p:grpSpPr>
        <p:sp>
          <p:nvSpPr>
            <p:cNvPr id="11" name="Rectangle 10"/>
            <p:cNvSpPr/>
            <p:nvPr/>
          </p:nvSpPr>
          <p:spPr>
            <a:xfrm rot="19163524">
              <a:off x="374960" y="374959"/>
              <a:ext cx="1828800" cy="1828800"/>
            </a:xfrm>
            <a:prstGeom prst="rect">
              <a:avLst/>
            </a:prstGeom>
            <a:solidFill>
              <a:srgbClr val="B43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Rectangle 24"/>
            <p:cNvSpPr/>
            <p:nvPr/>
          </p:nvSpPr>
          <p:spPr>
            <a:xfrm>
              <a:off x="0" y="0"/>
              <a:ext cx="1403648" cy="1196752"/>
            </a:xfrm>
            <a:prstGeom prst="rect">
              <a:avLst/>
            </a:prstGeom>
            <a:solidFill>
              <a:srgbClr val="B43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1" name="Rectangle 20"/>
          <p:cNvSpPr/>
          <p:nvPr/>
        </p:nvSpPr>
        <p:spPr>
          <a:xfrm>
            <a:off x="0" y="0"/>
            <a:ext cx="9144000" cy="6858000"/>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Rectangle 22"/>
          <p:cNvSpPr/>
          <p:nvPr/>
        </p:nvSpPr>
        <p:spPr>
          <a:xfrm>
            <a:off x="395537" y="3276600"/>
            <a:ext cx="8424935" cy="553998"/>
          </a:xfrm>
          <a:prstGeom prst="rect">
            <a:avLst/>
          </a:prstGeom>
        </p:spPr>
        <p:txBody>
          <a:bodyPr wrap="square">
            <a:spAutoFit/>
          </a:bodyPr>
          <a:lstStyle/>
          <a:p>
            <a:pPr lvl="0" algn="ctr">
              <a:defRPr/>
            </a:pPr>
            <a:r>
              <a:rPr lang="en-US" sz="3000" b="1" dirty="0" smtClean="0"/>
              <a:t>Death Registration Procedure  </a:t>
            </a:r>
          </a:p>
        </p:txBody>
      </p:sp>
      <p:pic>
        <p:nvPicPr>
          <p:cNvPr id="27" name="Picture 26" descr="shape.png"/>
          <p:cNvPicPr>
            <a:picLocks noChangeAspect="1"/>
          </p:cNvPicPr>
          <p:nvPr/>
        </p:nvPicPr>
        <p:blipFill>
          <a:blip r:embed="rId6" cstate="print"/>
          <a:stretch>
            <a:fillRect/>
          </a:stretch>
        </p:blipFill>
        <p:spPr>
          <a:xfrm>
            <a:off x="4355976" y="1273624"/>
            <a:ext cx="1872208" cy="1939352"/>
          </a:xfrm>
          <a:prstGeom prst="rect">
            <a:avLst/>
          </a:prstGeom>
        </p:spPr>
      </p:pic>
      <p:pic>
        <p:nvPicPr>
          <p:cNvPr id="31" name="Picture 30" descr="death icon.png"/>
          <p:cNvPicPr>
            <a:picLocks noChangeAspect="1"/>
          </p:cNvPicPr>
          <p:nvPr/>
        </p:nvPicPr>
        <p:blipFill>
          <a:blip r:embed="rId7" cstate="print"/>
          <a:stretch>
            <a:fillRect/>
          </a:stretch>
        </p:blipFill>
        <p:spPr>
          <a:xfrm>
            <a:off x="4860032" y="1772816"/>
            <a:ext cx="864096" cy="864096"/>
          </a:xfrm>
          <a:prstGeom prst="rect">
            <a:avLst/>
          </a:prstGeom>
        </p:spPr>
      </p:pic>
    </p:spTree>
    <p:extLst>
      <p:ext uri="{BB962C8B-B14F-4D97-AF65-F5344CB8AC3E}">
        <p14:creationId xmlns:p14="http://schemas.microsoft.com/office/powerpoint/2010/main" val="41370754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6" descr="JoeByrdCemetery.jpg"/>
          <p:cNvPicPr>
            <a:picLocks noChangeAspect="1"/>
          </p:cNvPicPr>
          <p:nvPr/>
        </p:nvPicPr>
        <p:blipFill>
          <a:blip r:embed="rId3" cstate="print"/>
          <a:srcRect/>
          <a:stretch>
            <a:fillRect/>
          </a:stretch>
        </p:blipFill>
        <p:spPr bwMode="auto">
          <a:xfrm>
            <a:off x="6732240" y="908720"/>
            <a:ext cx="2160240" cy="1521169"/>
          </a:xfrm>
          <a:prstGeom prst="rect">
            <a:avLst/>
          </a:prstGeom>
          <a:noFill/>
          <a:ln w="9525">
            <a:noFill/>
            <a:miter lim="800000"/>
            <a:headEnd/>
            <a:tailEnd/>
          </a:ln>
          <a:effectLst>
            <a:softEdge rad="127000"/>
          </a:effectLst>
        </p:spPr>
      </p:pic>
      <p:sp>
        <p:nvSpPr>
          <p:cNvPr id="104453" name="Title 10"/>
          <p:cNvSpPr>
            <a:spLocks noGrp="1"/>
          </p:cNvSpPr>
          <p:nvPr>
            <p:ph type="title"/>
          </p:nvPr>
        </p:nvSpPr>
        <p:spPr bwMode="auto">
          <a:xfrm>
            <a:off x="395536" y="26404"/>
            <a:ext cx="7280031" cy="793750"/>
          </a:xfrm>
          <a:noFill/>
          <a:ln>
            <a:miter lim="800000"/>
            <a:headEnd/>
            <a:tailEnd/>
          </a:ln>
        </p:spPr>
        <p:txBody>
          <a:bodyPr vert="horz" wrap="square" lIns="91440" tIns="45720" rIns="91440" bIns="45720" numCol="1" anchor="t" anchorCtr="0" compatLnSpc="1">
            <a:prstTxWarp prst="textNoShape">
              <a:avLst/>
            </a:prstTxWarp>
            <a:normAutofit/>
          </a:bodyPr>
          <a:lstStyle/>
          <a:p>
            <a:r>
              <a:rPr lang="en-PH" sz="3200" b="1" dirty="0" smtClean="0"/>
              <a:t>Death </a:t>
            </a:r>
          </a:p>
        </p:txBody>
      </p:sp>
      <p:sp>
        <p:nvSpPr>
          <p:cNvPr id="45061" name="Content Placeholder 7"/>
          <p:cNvSpPr>
            <a:spLocks noGrp="1"/>
          </p:cNvSpPr>
          <p:nvPr>
            <p:ph idx="1"/>
          </p:nvPr>
        </p:nvSpPr>
        <p:spPr>
          <a:xfrm>
            <a:off x="35496" y="2564904"/>
            <a:ext cx="8568952" cy="3888432"/>
          </a:xfrm>
        </p:spPr>
        <p:txBody>
          <a:bodyPr>
            <a:normAutofit/>
          </a:bodyPr>
          <a:lstStyle/>
          <a:p>
            <a:pPr marL="914400" indent="-457200" algn="just">
              <a:buBlip>
                <a:blip r:embed="rId4"/>
              </a:buBlip>
              <a:defRPr/>
            </a:pPr>
            <a:r>
              <a:rPr lang="en-PH" sz="2800" dirty="0" smtClean="0"/>
              <a:t>A </a:t>
            </a:r>
            <a:r>
              <a:rPr lang="en-PH" sz="2800" dirty="0" err="1" smtClean="0"/>
              <a:t>fetus</a:t>
            </a:r>
            <a:r>
              <a:rPr lang="en-PH" sz="2800" dirty="0" smtClean="0"/>
              <a:t> with intrauterine life of seven months or more and born alive at the time it was completely delivered from the maternal womb but died later shall be considered as death and shall be registered</a:t>
            </a:r>
          </a:p>
          <a:p>
            <a:pPr marL="914400" indent="-457200" algn="just">
              <a:buBlip>
                <a:blip r:embed="rId4"/>
              </a:buBlip>
              <a:defRPr/>
            </a:pPr>
            <a:endParaRPr lang="en-PH" sz="1000" dirty="0" smtClean="0"/>
          </a:p>
          <a:p>
            <a:pPr marL="914400" indent="-457200" algn="just">
              <a:buBlip>
                <a:blip r:embed="rId4"/>
              </a:buBlip>
              <a:defRPr/>
            </a:pPr>
            <a:r>
              <a:rPr lang="en-PH" sz="2800" dirty="0" err="1" smtClean="0"/>
              <a:t>Fetus</a:t>
            </a:r>
            <a:r>
              <a:rPr lang="en-PH" sz="2800" dirty="0" smtClean="0"/>
              <a:t> with intra-uterine life of less than 7 months, dies within 24 hours after complete delivery (for statistical purposes only)</a:t>
            </a:r>
          </a:p>
        </p:txBody>
      </p:sp>
      <p:sp>
        <p:nvSpPr>
          <p:cNvPr id="5" name="Rectangle 4"/>
          <p:cNvSpPr/>
          <p:nvPr/>
        </p:nvSpPr>
        <p:spPr>
          <a:xfrm>
            <a:off x="395536" y="1196752"/>
            <a:ext cx="6264696" cy="954107"/>
          </a:xfrm>
          <a:prstGeom prst="rect">
            <a:avLst/>
          </a:prstGeom>
        </p:spPr>
        <p:txBody>
          <a:bodyPr wrap="square">
            <a:spAutoFit/>
          </a:bodyPr>
          <a:lstStyle/>
          <a:p>
            <a:pPr>
              <a:defRPr/>
            </a:pPr>
            <a:r>
              <a:rPr lang="en-PH" sz="2800" b="1" dirty="0" smtClean="0">
                <a:solidFill>
                  <a:srgbClr val="C00000"/>
                </a:solidFill>
              </a:rPr>
              <a:t>Death</a:t>
            </a:r>
            <a:r>
              <a:rPr lang="en-PH" sz="2800" b="1" dirty="0" smtClean="0"/>
              <a:t> </a:t>
            </a:r>
            <a:r>
              <a:rPr lang="en-PH" sz="2800" dirty="0" smtClean="0"/>
              <a:t>refers to permanent disappearance of evidence of life</a:t>
            </a:r>
          </a:p>
        </p:txBody>
      </p:sp>
    </p:spTree>
    <p:extLst>
      <p:ext uri="{BB962C8B-B14F-4D97-AF65-F5344CB8AC3E}">
        <p14:creationId xmlns:p14="http://schemas.microsoft.com/office/powerpoint/2010/main" val="1398900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Content Placeholder 7"/>
          <p:cNvSpPr>
            <a:spLocks noGrp="1"/>
          </p:cNvSpPr>
          <p:nvPr>
            <p:ph idx="1"/>
          </p:nvPr>
        </p:nvSpPr>
        <p:spPr>
          <a:xfrm>
            <a:off x="649597" y="1268506"/>
            <a:ext cx="7829055" cy="4911725"/>
          </a:xfrm>
        </p:spPr>
        <p:txBody>
          <a:bodyPr>
            <a:normAutofit/>
          </a:bodyPr>
          <a:lstStyle/>
          <a:p>
            <a:pPr marL="0" indent="0" algn="just">
              <a:buFont typeface="Arial" charset="0"/>
              <a:buNone/>
            </a:pPr>
            <a:r>
              <a:rPr lang="en-PH" sz="3000" b="1" dirty="0" err="1" smtClean="0"/>
              <a:t>Fetal</a:t>
            </a:r>
            <a:r>
              <a:rPr lang="en-PH" sz="3000" b="1" dirty="0" smtClean="0"/>
              <a:t> </a:t>
            </a:r>
            <a:r>
              <a:rPr lang="en-US" sz="3000" b="1" dirty="0" smtClean="0"/>
              <a:t>death – </a:t>
            </a:r>
            <a:r>
              <a:rPr lang="en-US" sz="3000" dirty="0" smtClean="0"/>
              <a:t>is death prior to the complete expulsion or extraction from its mother of  a product of conception, irrespective of the duration of pregnancy; the death is indicated by the fact that after such separation the fetus does not breathe nor show any other evidence of life, such beating of the heart, pulsation of the umbilical cord, or definite movement of voluntary muscles.</a:t>
            </a:r>
            <a:endParaRPr lang="en-PH" sz="3000" dirty="0" smtClean="0"/>
          </a:p>
        </p:txBody>
      </p:sp>
      <p:sp>
        <p:nvSpPr>
          <p:cNvPr id="6" name="Title 10"/>
          <p:cNvSpPr>
            <a:spLocks noGrp="1"/>
          </p:cNvSpPr>
          <p:nvPr>
            <p:ph type="title"/>
          </p:nvPr>
        </p:nvSpPr>
        <p:spPr bwMode="auto">
          <a:xfrm>
            <a:off x="395536" y="42962"/>
            <a:ext cx="7280031" cy="793750"/>
          </a:xfrm>
          <a:noFill/>
          <a:ln>
            <a:miter lim="800000"/>
            <a:headEnd/>
            <a:tailEnd/>
          </a:ln>
        </p:spPr>
        <p:txBody>
          <a:bodyPr vert="horz" wrap="square" lIns="91440" tIns="45720" rIns="91440" bIns="45720" numCol="1" anchor="t" anchorCtr="0" compatLnSpc="1">
            <a:prstTxWarp prst="textNoShape">
              <a:avLst/>
            </a:prstTxWarp>
            <a:normAutofit/>
          </a:bodyPr>
          <a:lstStyle/>
          <a:p>
            <a:r>
              <a:rPr lang="en-PH" sz="3200" b="1" dirty="0" smtClean="0"/>
              <a:t>Death </a:t>
            </a:r>
          </a:p>
        </p:txBody>
      </p:sp>
    </p:spTree>
    <p:extLst>
      <p:ext uri="{BB962C8B-B14F-4D97-AF65-F5344CB8AC3E}">
        <p14:creationId xmlns:p14="http://schemas.microsoft.com/office/powerpoint/2010/main" val="789826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00460231"/>
              </p:ext>
            </p:extLst>
          </p:nvPr>
        </p:nvGraphicFramePr>
        <p:xfrm>
          <a:off x="693627" y="457200"/>
          <a:ext cx="8069373" cy="603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Slide Number Placeholder 1"/>
          <p:cNvSpPr>
            <a:spLocks noGrp="1"/>
          </p:cNvSpPr>
          <p:nvPr>
            <p:ph type="sldNum" sz="quarter" idx="12"/>
          </p:nvPr>
        </p:nvSpPr>
        <p:spPr bwMode="auto">
          <a:xfrm>
            <a:off x="7010400" y="6492875"/>
            <a:ext cx="2133600" cy="365125"/>
          </a:xfrm>
          <a:noFill/>
          <a:ln>
            <a:miter lim="800000"/>
            <a:headEnd/>
            <a:tailEnd/>
          </a:ln>
        </p:spPr>
        <p:txBody>
          <a:bodyPr wrap="square" lIns="91440" tIns="45720" rIns="91440" bIns="45720" numCol="1" anchor="t" anchorCtr="0" compatLnSpc="1">
            <a:prstTxWarp prst="textNoShape">
              <a:avLst/>
            </a:prstTxWarp>
          </a:bodyPr>
          <a:lstStyle/>
          <a:p>
            <a:fld id="{BDB5430A-A356-416D-9C52-825454BC15B4}" type="slidenum">
              <a:rPr lang="en-US" smtClean="0"/>
              <a:pPr/>
              <a:t>18</a:t>
            </a:fld>
            <a:endParaRPr lang="en-US" dirty="0" smtClean="0"/>
          </a:p>
        </p:txBody>
      </p:sp>
      <p:graphicFrame>
        <p:nvGraphicFramePr>
          <p:cNvPr id="13" name="Diagram 12"/>
          <p:cNvGraphicFramePr/>
          <p:nvPr/>
        </p:nvGraphicFramePr>
        <p:xfrm>
          <a:off x="234778" y="869969"/>
          <a:ext cx="3880021" cy="916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10"/>
          <p:cNvSpPr txBox="1">
            <a:spLocks/>
          </p:cNvSpPr>
          <p:nvPr/>
        </p:nvSpPr>
        <p:spPr bwMode="auto">
          <a:xfrm>
            <a:off x="316305" y="26404"/>
            <a:ext cx="7280031"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smtClean="0">
                <a:ln>
                  <a:noFill/>
                </a:ln>
                <a:effectLst/>
                <a:uLnTx/>
                <a:uFillTx/>
                <a:latin typeface="+mj-lt"/>
                <a:ea typeface="+mj-ea"/>
                <a:cs typeface="+mj-cs"/>
              </a:rPr>
              <a:t>Death Registration Procedures</a:t>
            </a:r>
          </a:p>
        </p:txBody>
      </p:sp>
    </p:spTree>
    <p:extLst>
      <p:ext uri="{BB962C8B-B14F-4D97-AF65-F5344CB8AC3E}">
        <p14:creationId xmlns:p14="http://schemas.microsoft.com/office/powerpoint/2010/main" val="17638401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02421338"/>
              </p:ext>
            </p:extLst>
          </p:nvPr>
        </p:nvGraphicFramePr>
        <p:xfrm>
          <a:off x="612775" y="692696"/>
          <a:ext cx="8069373" cy="5476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Slide Number Placeholder 1"/>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DB5430A-A356-416D-9C52-825454BC15B4}" type="slidenum">
              <a:rPr lang="en-US" smtClean="0"/>
              <a:pPr/>
              <a:t>19</a:t>
            </a:fld>
            <a:endParaRPr lang="en-US" smtClean="0"/>
          </a:p>
        </p:txBody>
      </p:sp>
      <p:graphicFrame>
        <p:nvGraphicFramePr>
          <p:cNvPr id="13" name="Diagram 12"/>
          <p:cNvGraphicFramePr/>
          <p:nvPr/>
        </p:nvGraphicFramePr>
        <p:xfrm>
          <a:off x="153926" y="941977"/>
          <a:ext cx="3808473" cy="916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10"/>
          <p:cNvSpPr txBox="1">
            <a:spLocks/>
          </p:cNvSpPr>
          <p:nvPr/>
        </p:nvSpPr>
        <p:spPr bwMode="auto">
          <a:xfrm>
            <a:off x="316305" y="42962"/>
            <a:ext cx="7280031"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smtClean="0">
                <a:ln>
                  <a:noFill/>
                </a:ln>
                <a:effectLst/>
                <a:uLnTx/>
                <a:uFillTx/>
                <a:latin typeface="+mj-lt"/>
                <a:ea typeface="+mj-ea"/>
                <a:cs typeface="+mj-cs"/>
              </a:rPr>
              <a:t>Death Registration Procedures</a:t>
            </a:r>
          </a:p>
        </p:txBody>
      </p:sp>
    </p:spTree>
    <p:extLst>
      <p:ext uri="{BB962C8B-B14F-4D97-AF65-F5344CB8AC3E}">
        <p14:creationId xmlns:p14="http://schemas.microsoft.com/office/powerpoint/2010/main" val="4805718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5400"/>
            <a:ext cx="7467600" cy="533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PH" sz="2800">
              <a:solidFill>
                <a:schemeClr val="tx1"/>
              </a:solidFill>
            </a:endParaRPr>
          </a:p>
        </p:txBody>
      </p:sp>
      <p:sp>
        <p:nvSpPr>
          <p:cNvPr id="4" name="TextBox 3"/>
          <p:cNvSpPr txBox="1"/>
          <p:nvPr/>
        </p:nvSpPr>
        <p:spPr>
          <a:xfrm>
            <a:off x="940526" y="1308463"/>
            <a:ext cx="4776564" cy="830997"/>
          </a:xfrm>
          <a:prstGeom prst="rect">
            <a:avLst/>
          </a:prstGeom>
          <a:noFill/>
        </p:spPr>
        <p:txBody>
          <a:bodyPr wrap="none" rtlCol="0">
            <a:spAutoFit/>
          </a:bodyPr>
          <a:lstStyle/>
          <a:p>
            <a:r>
              <a:rPr lang="en-PH" sz="2400" dirty="0" smtClean="0">
                <a:latin typeface="+mn-lt"/>
              </a:rPr>
              <a:t>Legal Framework of Civil Registration</a:t>
            </a:r>
          </a:p>
          <a:p>
            <a:endParaRPr lang="en-PH" sz="2400" dirty="0">
              <a:latin typeface="+mn-lt"/>
            </a:endParaRPr>
          </a:p>
        </p:txBody>
      </p:sp>
      <p:sp>
        <p:nvSpPr>
          <p:cNvPr id="6" name="TextBox 5"/>
          <p:cNvSpPr txBox="1"/>
          <p:nvPr/>
        </p:nvSpPr>
        <p:spPr>
          <a:xfrm>
            <a:off x="304800" y="163975"/>
            <a:ext cx="2060179" cy="707886"/>
          </a:xfrm>
          <a:prstGeom prst="rect">
            <a:avLst/>
          </a:prstGeom>
          <a:noFill/>
        </p:spPr>
        <p:txBody>
          <a:bodyPr wrap="none" rtlCol="0">
            <a:spAutoFit/>
          </a:bodyPr>
          <a:lstStyle/>
          <a:p>
            <a:r>
              <a:rPr lang="en-PH" sz="4000" b="1" dirty="0" smtClean="0">
                <a:latin typeface="+mj-lt"/>
              </a:rPr>
              <a:t>OUTLINE</a:t>
            </a:r>
            <a:endParaRPr lang="en-PH" sz="4000" b="1" dirty="0">
              <a:latin typeface="+mj-lt"/>
            </a:endParaRPr>
          </a:p>
        </p:txBody>
      </p:sp>
      <p:sp>
        <p:nvSpPr>
          <p:cNvPr id="13"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2</a:t>
            </a:fld>
            <a:endParaRPr lang="en-PH" dirty="0"/>
          </a:p>
        </p:txBody>
      </p:sp>
      <p:sp>
        <p:nvSpPr>
          <p:cNvPr id="17" name="Rectangle 16"/>
          <p:cNvSpPr/>
          <p:nvPr/>
        </p:nvSpPr>
        <p:spPr>
          <a:xfrm>
            <a:off x="470263" y="1358537"/>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1</a:t>
            </a:r>
            <a:endParaRPr lang="en-PH" b="1" dirty="0"/>
          </a:p>
        </p:txBody>
      </p:sp>
      <p:sp>
        <p:nvSpPr>
          <p:cNvPr id="18" name="Rectangle 17"/>
          <p:cNvSpPr/>
          <p:nvPr/>
        </p:nvSpPr>
        <p:spPr>
          <a:xfrm>
            <a:off x="762000" y="1981200"/>
            <a:ext cx="7467600" cy="533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PH" sz="2800">
              <a:solidFill>
                <a:schemeClr val="tx1"/>
              </a:solidFill>
            </a:endParaRPr>
          </a:p>
        </p:txBody>
      </p:sp>
      <p:sp>
        <p:nvSpPr>
          <p:cNvPr id="25" name="Rectangle 24"/>
          <p:cNvSpPr/>
          <p:nvPr/>
        </p:nvSpPr>
        <p:spPr>
          <a:xfrm>
            <a:off x="457200" y="2057400"/>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PH" b="1" dirty="0" smtClean="0"/>
              <a:t>2</a:t>
            </a:r>
            <a:endParaRPr lang="en-PH" b="1" dirty="0"/>
          </a:p>
        </p:txBody>
      </p:sp>
      <p:sp>
        <p:nvSpPr>
          <p:cNvPr id="26" name="Rectangle 25"/>
          <p:cNvSpPr/>
          <p:nvPr/>
        </p:nvSpPr>
        <p:spPr>
          <a:xfrm>
            <a:off x="762000" y="2667000"/>
            <a:ext cx="7467600" cy="533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PH" sz="2800">
              <a:solidFill>
                <a:schemeClr val="tx1"/>
              </a:solidFill>
            </a:endParaRPr>
          </a:p>
        </p:txBody>
      </p:sp>
      <p:sp>
        <p:nvSpPr>
          <p:cNvPr id="27" name="Rectangle 26"/>
          <p:cNvSpPr/>
          <p:nvPr/>
        </p:nvSpPr>
        <p:spPr>
          <a:xfrm>
            <a:off x="470263" y="2730137"/>
            <a:ext cx="3810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PH" b="1" dirty="0" smtClean="0"/>
              <a:t>3</a:t>
            </a:r>
            <a:endParaRPr lang="en-PH" b="1" dirty="0"/>
          </a:p>
        </p:txBody>
      </p:sp>
      <p:sp>
        <p:nvSpPr>
          <p:cNvPr id="9" name="TextBox 8"/>
          <p:cNvSpPr txBox="1"/>
          <p:nvPr/>
        </p:nvSpPr>
        <p:spPr>
          <a:xfrm>
            <a:off x="940526" y="2015924"/>
            <a:ext cx="5589031" cy="461665"/>
          </a:xfrm>
          <a:prstGeom prst="rect">
            <a:avLst/>
          </a:prstGeom>
          <a:noFill/>
        </p:spPr>
        <p:txBody>
          <a:bodyPr wrap="none" rtlCol="0">
            <a:spAutoFit/>
          </a:bodyPr>
          <a:lstStyle/>
          <a:p>
            <a:r>
              <a:rPr lang="en-PH" sz="2400" dirty="0" smtClean="0">
                <a:latin typeface="+mn-lt"/>
              </a:rPr>
              <a:t>Functional Components (births and deaths)</a:t>
            </a:r>
            <a:endParaRPr lang="en-PH" sz="2400" dirty="0">
              <a:latin typeface="+mn-lt"/>
            </a:endParaRPr>
          </a:p>
        </p:txBody>
      </p:sp>
      <p:sp>
        <p:nvSpPr>
          <p:cNvPr id="12" name="TextBox 11"/>
          <p:cNvSpPr txBox="1"/>
          <p:nvPr/>
        </p:nvSpPr>
        <p:spPr>
          <a:xfrm>
            <a:off x="704977" y="2675598"/>
            <a:ext cx="6781800" cy="461665"/>
          </a:xfrm>
          <a:prstGeom prst="rect">
            <a:avLst/>
          </a:prstGeom>
          <a:noFill/>
        </p:spPr>
        <p:txBody>
          <a:bodyPr wrap="square" rtlCol="0">
            <a:spAutoFit/>
          </a:bodyPr>
          <a:lstStyle/>
          <a:p>
            <a:r>
              <a:rPr lang="en-PH" sz="2400" dirty="0" smtClean="0">
                <a:latin typeface="+mn-lt"/>
              </a:rPr>
              <a:t>    Republic Act No. 9048/ RA No. 10172</a:t>
            </a:r>
            <a:endParaRPr lang="en-PH" sz="2400" dirty="0">
              <a:latin typeface="+mn-lt"/>
            </a:endParaRPr>
          </a:p>
        </p:txBody>
      </p:sp>
      <p:sp>
        <p:nvSpPr>
          <p:cNvPr id="2" name="TextBox 1"/>
          <p:cNvSpPr txBox="1"/>
          <p:nvPr/>
        </p:nvSpPr>
        <p:spPr>
          <a:xfrm>
            <a:off x="5105400" y="304800"/>
            <a:ext cx="2667000" cy="553998"/>
          </a:xfrm>
          <a:prstGeom prst="rect">
            <a:avLst/>
          </a:prstGeom>
          <a:noFill/>
        </p:spPr>
        <p:txBody>
          <a:bodyPr wrap="square" rtlCol="0">
            <a:spAutoFit/>
          </a:bodyPr>
          <a:lstStyle/>
          <a:p>
            <a:r>
              <a:rPr lang="en-US" sz="1000" dirty="0">
                <a:solidFill>
                  <a:srgbClr val="0000FF"/>
                </a:solidFill>
                <a:cs typeface="Arial" pitchFamily="34" charset="0"/>
              </a:rPr>
              <a:t>Civil Registration </a:t>
            </a:r>
            <a:br>
              <a:rPr lang="en-US" sz="1000" dirty="0">
                <a:solidFill>
                  <a:srgbClr val="0000FF"/>
                </a:solidFill>
                <a:cs typeface="Arial" pitchFamily="34" charset="0"/>
              </a:rPr>
            </a:br>
            <a:r>
              <a:rPr lang="en-US" sz="1000" dirty="0">
                <a:solidFill>
                  <a:srgbClr val="0000FF"/>
                </a:solidFill>
                <a:cs typeface="Arial" pitchFamily="34" charset="0"/>
              </a:rPr>
              <a:t>Operational Functions and Activities In The Philippines</a:t>
            </a:r>
            <a:endParaRPr lang="en-GB" sz="1000" dirty="0"/>
          </a:p>
        </p:txBody>
      </p:sp>
    </p:spTree>
    <p:extLst>
      <p:ext uri="{BB962C8B-B14F-4D97-AF65-F5344CB8AC3E}">
        <p14:creationId xmlns:p14="http://schemas.microsoft.com/office/powerpoint/2010/main" val="2652933848"/>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06630211"/>
              </p:ext>
            </p:extLst>
          </p:nvPr>
        </p:nvGraphicFramePr>
        <p:xfrm>
          <a:off x="612775" y="764704"/>
          <a:ext cx="8069373" cy="5476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Slide Number Placeholder 1"/>
          <p:cNvSpPr>
            <a:spLocks noGrp="1"/>
          </p:cNvSpPr>
          <p:nvPr>
            <p:ph type="sldNum" sz="quarter" idx="12"/>
          </p:nvPr>
        </p:nvSpPr>
        <p:spPr bwMode="auto">
          <a:xfrm>
            <a:off x="7010400" y="6492875"/>
            <a:ext cx="2133600" cy="365125"/>
          </a:xfrm>
          <a:noFill/>
          <a:ln>
            <a:miter lim="800000"/>
            <a:headEnd/>
            <a:tailEnd/>
          </a:ln>
        </p:spPr>
        <p:txBody>
          <a:bodyPr wrap="square" lIns="91440" tIns="45720" rIns="91440" bIns="45720" numCol="1" anchor="t" anchorCtr="0" compatLnSpc="1">
            <a:prstTxWarp prst="textNoShape">
              <a:avLst/>
            </a:prstTxWarp>
          </a:bodyPr>
          <a:lstStyle/>
          <a:p>
            <a:fld id="{BDB5430A-A356-416D-9C52-825454BC15B4}" type="slidenum">
              <a:rPr lang="en-US" smtClean="0"/>
              <a:pPr/>
              <a:t>20</a:t>
            </a:fld>
            <a:endParaRPr lang="en-US" dirty="0" smtClean="0"/>
          </a:p>
        </p:txBody>
      </p:sp>
      <p:graphicFrame>
        <p:nvGraphicFramePr>
          <p:cNvPr id="13" name="Diagram 12"/>
          <p:cNvGraphicFramePr/>
          <p:nvPr/>
        </p:nvGraphicFramePr>
        <p:xfrm>
          <a:off x="153927" y="1013985"/>
          <a:ext cx="3176630" cy="916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10"/>
          <p:cNvSpPr txBox="1">
            <a:spLocks/>
          </p:cNvSpPr>
          <p:nvPr/>
        </p:nvSpPr>
        <p:spPr bwMode="auto">
          <a:xfrm>
            <a:off x="316305" y="42962"/>
            <a:ext cx="7280031"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smtClean="0">
                <a:ln>
                  <a:noFill/>
                </a:ln>
                <a:effectLst/>
                <a:uLnTx/>
                <a:uFillTx/>
                <a:latin typeface="+mj-lt"/>
                <a:ea typeface="+mj-ea"/>
                <a:cs typeface="+mj-cs"/>
              </a:rPr>
              <a:t>Death Registration Procedures</a:t>
            </a:r>
          </a:p>
        </p:txBody>
      </p:sp>
    </p:spTree>
    <p:extLst>
      <p:ext uri="{BB962C8B-B14F-4D97-AF65-F5344CB8AC3E}">
        <p14:creationId xmlns:p14="http://schemas.microsoft.com/office/powerpoint/2010/main" val="9917057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1"/>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DB5430A-A356-416D-9C52-825454BC15B4}" type="slidenum">
              <a:rPr lang="en-US" smtClean="0"/>
              <a:pPr/>
              <a:t>21</a:t>
            </a:fld>
            <a:endParaRPr lang="en-US" smtClean="0"/>
          </a:p>
        </p:txBody>
      </p:sp>
      <p:graphicFrame>
        <p:nvGraphicFramePr>
          <p:cNvPr id="13" name="Diagram 12"/>
          <p:cNvGraphicFramePr/>
          <p:nvPr/>
        </p:nvGraphicFramePr>
        <p:xfrm>
          <a:off x="453966" y="1098142"/>
          <a:ext cx="7550256" cy="445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53927" y="980728"/>
          <a:ext cx="3176630" cy="916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10"/>
          <p:cNvSpPr txBox="1">
            <a:spLocks/>
          </p:cNvSpPr>
          <p:nvPr/>
        </p:nvSpPr>
        <p:spPr bwMode="auto">
          <a:xfrm>
            <a:off x="316305" y="42962"/>
            <a:ext cx="7280031"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smtClean="0">
                <a:ln>
                  <a:noFill/>
                </a:ln>
                <a:effectLst/>
                <a:uLnTx/>
                <a:uFillTx/>
                <a:latin typeface="+mj-lt"/>
                <a:ea typeface="+mj-ea"/>
                <a:cs typeface="+mj-cs"/>
              </a:rPr>
              <a:t>Death Registration Procedures</a:t>
            </a:r>
          </a:p>
        </p:txBody>
      </p:sp>
    </p:spTree>
    <p:extLst>
      <p:ext uri="{BB962C8B-B14F-4D97-AF65-F5344CB8AC3E}">
        <p14:creationId xmlns:p14="http://schemas.microsoft.com/office/powerpoint/2010/main" val="6589687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itle 10"/>
          <p:cNvSpPr>
            <a:spLocks noGrp="1"/>
          </p:cNvSpPr>
          <p:nvPr>
            <p:ph type="title"/>
          </p:nvPr>
        </p:nvSpPr>
        <p:spPr bwMode="auto">
          <a:xfrm>
            <a:off x="539553" y="980728"/>
            <a:ext cx="8064896" cy="793750"/>
          </a:xfrm>
          <a:noFill/>
          <a:ln>
            <a:miter lim="800000"/>
            <a:headEnd/>
            <a:tailEnd/>
          </a:ln>
        </p:spPr>
        <p:txBody>
          <a:bodyPr vert="horz" wrap="square" lIns="91440" tIns="45720" rIns="91440" bIns="45720" numCol="1" anchor="t" anchorCtr="0" compatLnSpc="1">
            <a:prstTxWarp prst="textNoShape">
              <a:avLst/>
            </a:prstTxWarp>
            <a:normAutofit/>
          </a:bodyPr>
          <a:lstStyle/>
          <a:p>
            <a:r>
              <a:rPr lang="en-PH" sz="3200" dirty="0" err="1" smtClean="0"/>
              <a:t>Reglementary</a:t>
            </a:r>
            <a:r>
              <a:rPr lang="en-PH" sz="3200" dirty="0" smtClean="0"/>
              <a:t> Period and Place of Registration</a:t>
            </a:r>
          </a:p>
        </p:txBody>
      </p:sp>
      <p:sp>
        <p:nvSpPr>
          <p:cNvPr id="106501" name="Content Placeholder 7"/>
          <p:cNvSpPr>
            <a:spLocks noGrp="1"/>
          </p:cNvSpPr>
          <p:nvPr>
            <p:ph idx="1"/>
          </p:nvPr>
        </p:nvSpPr>
        <p:spPr>
          <a:xfrm>
            <a:off x="251520" y="2117675"/>
            <a:ext cx="4853354" cy="4911725"/>
          </a:xfrm>
        </p:spPr>
        <p:txBody>
          <a:bodyPr>
            <a:normAutofit/>
          </a:bodyPr>
          <a:lstStyle/>
          <a:p>
            <a:pPr marL="457200" indent="-457200">
              <a:buBlip>
                <a:blip r:embed="rId3"/>
              </a:buBlip>
            </a:pPr>
            <a:r>
              <a:rPr lang="en-US" sz="3000" dirty="0" smtClean="0"/>
              <a:t>Shall be registered within thirty (30) from the time of death in the Local Civil Registrar’s Office of the city municipality where it occurred</a:t>
            </a:r>
          </a:p>
        </p:txBody>
      </p:sp>
      <p:grpSp>
        <p:nvGrpSpPr>
          <p:cNvPr id="2" name="Group 9"/>
          <p:cNvGrpSpPr/>
          <p:nvPr/>
        </p:nvGrpSpPr>
        <p:grpSpPr>
          <a:xfrm>
            <a:off x="5449005" y="2132856"/>
            <a:ext cx="3083435" cy="3024336"/>
            <a:chOff x="5449005" y="2132856"/>
            <a:chExt cx="3083435" cy="3024336"/>
          </a:xfrm>
        </p:grpSpPr>
        <p:pic>
          <p:nvPicPr>
            <p:cNvPr id="8" name="Picture 7" descr="3fb0c04beb0135ecb23cf0f6be158d6a_free-clip-art-calendar-clipart-calendar-pictures-clip-art_2400-2354.png"/>
            <p:cNvPicPr>
              <a:picLocks noChangeAspect="1"/>
            </p:cNvPicPr>
            <p:nvPr/>
          </p:nvPicPr>
          <p:blipFill>
            <a:blip r:embed="rId4" cstate="print"/>
            <a:stretch>
              <a:fillRect/>
            </a:stretch>
          </p:blipFill>
          <p:spPr>
            <a:xfrm>
              <a:off x="5449005" y="2132856"/>
              <a:ext cx="3083435" cy="3024336"/>
            </a:xfrm>
            <a:prstGeom prst="rect">
              <a:avLst/>
            </a:prstGeom>
          </p:spPr>
        </p:pic>
        <p:sp>
          <p:nvSpPr>
            <p:cNvPr id="9" name="Rectangle 8"/>
            <p:cNvSpPr/>
            <p:nvPr/>
          </p:nvSpPr>
          <p:spPr>
            <a:xfrm>
              <a:off x="5940152" y="3338772"/>
              <a:ext cx="2088232"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flipH="1">
              <a:off x="6123480" y="3429000"/>
              <a:ext cx="2120928" cy="1477328"/>
            </a:xfrm>
            <a:prstGeom prst="rect">
              <a:avLst/>
            </a:prstGeom>
            <a:noFill/>
          </p:spPr>
          <p:txBody>
            <a:bodyPr wrap="square" rtlCol="0">
              <a:spAutoFit/>
            </a:bodyPr>
            <a:lstStyle/>
            <a:p>
              <a:r>
                <a:rPr lang="en-PH" sz="9000" dirty="0" smtClean="0">
                  <a:latin typeface="Arial Black" pitchFamily="34" charset="0"/>
                </a:rPr>
                <a:t>30</a:t>
              </a:r>
              <a:endParaRPr lang="en-PH" sz="9000" dirty="0">
                <a:latin typeface="Arial Black" pitchFamily="34" charset="0"/>
              </a:endParaRPr>
            </a:p>
          </p:txBody>
        </p:sp>
      </p:grpSp>
      <p:sp>
        <p:nvSpPr>
          <p:cNvPr id="11" name="Title 10"/>
          <p:cNvSpPr txBox="1">
            <a:spLocks/>
          </p:cNvSpPr>
          <p:nvPr/>
        </p:nvSpPr>
        <p:spPr bwMode="auto">
          <a:xfrm>
            <a:off x="316305" y="42962"/>
            <a:ext cx="7280031"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smtClean="0">
                <a:ln>
                  <a:noFill/>
                </a:ln>
                <a:effectLst/>
                <a:uLnTx/>
                <a:uFillTx/>
                <a:latin typeface="+mj-lt"/>
                <a:ea typeface="+mj-ea"/>
                <a:cs typeface="+mj-cs"/>
              </a:rPr>
              <a:t>Death Registration Procedures</a:t>
            </a:r>
          </a:p>
        </p:txBody>
      </p:sp>
    </p:spTree>
    <p:extLst>
      <p:ext uri="{BB962C8B-B14F-4D97-AF65-F5344CB8AC3E}">
        <p14:creationId xmlns:p14="http://schemas.microsoft.com/office/powerpoint/2010/main" val="283652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itle 10"/>
          <p:cNvSpPr>
            <a:spLocks noGrp="1"/>
          </p:cNvSpPr>
          <p:nvPr>
            <p:ph type="title"/>
          </p:nvPr>
        </p:nvSpPr>
        <p:spPr bwMode="auto">
          <a:xfrm>
            <a:off x="395536" y="908720"/>
            <a:ext cx="7280031" cy="793750"/>
          </a:xfrm>
          <a:noFill/>
          <a:ln>
            <a:miter lim="800000"/>
            <a:headEnd/>
            <a:tailEnd/>
          </a:ln>
        </p:spPr>
        <p:txBody>
          <a:bodyPr vert="horz" wrap="square" lIns="91440" tIns="45720" rIns="91440" bIns="45720" numCol="1" anchor="t" anchorCtr="0" compatLnSpc="1">
            <a:prstTxWarp prst="textNoShape">
              <a:avLst/>
            </a:prstTxWarp>
            <a:normAutofit/>
          </a:bodyPr>
          <a:lstStyle/>
          <a:p>
            <a:r>
              <a:rPr lang="en-PH" sz="3200" dirty="0" smtClean="0"/>
              <a:t>Delayed Registration of Death</a:t>
            </a:r>
          </a:p>
        </p:txBody>
      </p:sp>
      <p:sp>
        <p:nvSpPr>
          <p:cNvPr id="107525" name="Content Placeholder 7"/>
          <p:cNvSpPr>
            <a:spLocks noGrp="1"/>
          </p:cNvSpPr>
          <p:nvPr>
            <p:ph idx="1"/>
          </p:nvPr>
        </p:nvSpPr>
        <p:spPr>
          <a:xfrm>
            <a:off x="698049" y="1628800"/>
            <a:ext cx="8194431" cy="4911725"/>
          </a:xfrm>
        </p:spPr>
        <p:txBody>
          <a:bodyPr/>
          <a:lstStyle/>
          <a:p>
            <a:pPr>
              <a:buFont typeface="Arial" charset="0"/>
              <a:buNone/>
            </a:pPr>
            <a:r>
              <a:rPr lang="en-PH" b="1" dirty="0" smtClean="0"/>
              <a:t>REQUIREMENTS</a:t>
            </a:r>
          </a:p>
          <a:p>
            <a:pPr marL="914400" indent="-457200">
              <a:buFont typeface="Wingdings" pitchFamily="2" charset="2"/>
              <a:buChar char="§"/>
            </a:pPr>
            <a:r>
              <a:rPr lang="en-US" dirty="0" smtClean="0"/>
              <a:t>Affidavit of Delayed Registration</a:t>
            </a:r>
          </a:p>
          <a:p>
            <a:pPr marL="914400" indent="-457200">
              <a:buFont typeface="Wingdings" pitchFamily="2" charset="2"/>
              <a:buChar char="§"/>
            </a:pPr>
            <a:r>
              <a:rPr lang="en-US" dirty="0" smtClean="0"/>
              <a:t>Authenticated copy of Certificate of Burial </a:t>
            </a:r>
          </a:p>
          <a:p>
            <a:pPr marL="914400" indent="-457200">
              <a:buFont typeface="Wingdings" pitchFamily="2" charset="2"/>
              <a:buChar char="§"/>
            </a:pPr>
            <a:r>
              <a:rPr lang="en-US" dirty="0" smtClean="0"/>
              <a:t>Approval for registration by the Health Officer</a:t>
            </a:r>
            <a:endParaRPr lang="en-PH" dirty="0" smtClean="0"/>
          </a:p>
          <a:p>
            <a:endParaRPr lang="en-PH" sz="2400" dirty="0" smtClean="0"/>
          </a:p>
          <a:p>
            <a:endParaRPr lang="en-PH" sz="2400" dirty="0" smtClean="0"/>
          </a:p>
        </p:txBody>
      </p:sp>
      <p:sp>
        <p:nvSpPr>
          <p:cNvPr id="4" name="Title 10"/>
          <p:cNvSpPr txBox="1">
            <a:spLocks/>
          </p:cNvSpPr>
          <p:nvPr/>
        </p:nvSpPr>
        <p:spPr bwMode="auto">
          <a:xfrm>
            <a:off x="316305" y="42962"/>
            <a:ext cx="7280031"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smtClean="0">
                <a:ln>
                  <a:noFill/>
                </a:ln>
                <a:effectLst/>
                <a:uLnTx/>
                <a:uFillTx/>
                <a:latin typeface="+mj-lt"/>
                <a:ea typeface="+mj-ea"/>
                <a:cs typeface="+mj-cs"/>
              </a:rPr>
              <a:t>Death Registration Procedures</a:t>
            </a:r>
          </a:p>
        </p:txBody>
      </p:sp>
    </p:spTree>
    <p:extLst>
      <p:ext uri="{BB962C8B-B14F-4D97-AF65-F5344CB8AC3E}">
        <p14:creationId xmlns:p14="http://schemas.microsoft.com/office/powerpoint/2010/main" val="3510060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itle 10"/>
          <p:cNvSpPr>
            <a:spLocks noGrp="1"/>
          </p:cNvSpPr>
          <p:nvPr>
            <p:ph type="title"/>
          </p:nvPr>
        </p:nvSpPr>
        <p:spPr bwMode="auto">
          <a:xfrm>
            <a:off x="395536" y="1052736"/>
            <a:ext cx="7280031" cy="793750"/>
          </a:xfrm>
          <a:noFill/>
          <a:ln>
            <a:miter lim="800000"/>
            <a:headEnd/>
            <a:tailEnd/>
          </a:ln>
        </p:spPr>
        <p:txBody>
          <a:bodyPr vert="horz" wrap="square" lIns="91440" tIns="45720" rIns="91440" bIns="45720" numCol="1" anchor="t" anchorCtr="0" compatLnSpc="1">
            <a:prstTxWarp prst="textNoShape">
              <a:avLst/>
            </a:prstTxWarp>
            <a:normAutofit/>
          </a:bodyPr>
          <a:lstStyle/>
          <a:p>
            <a:r>
              <a:rPr lang="en-PH" sz="3200" dirty="0" smtClean="0"/>
              <a:t>Person Responsible to Report</a:t>
            </a:r>
          </a:p>
        </p:txBody>
      </p:sp>
      <p:sp>
        <p:nvSpPr>
          <p:cNvPr id="111621" name="Content Placeholder 7"/>
          <p:cNvSpPr>
            <a:spLocks noGrp="1"/>
          </p:cNvSpPr>
          <p:nvPr>
            <p:ph idx="1"/>
          </p:nvPr>
        </p:nvSpPr>
        <p:spPr>
          <a:xfrm>
            <a:off x="611560" y="1988840"/>
            <a:ext cx="8025263" cy="3312368"/>
          </a:xfrm>
        </p:spPr>
        <p:txBody>
          <a:bodyPr>
            <a:normAutofit/>
          </a:bodyPr>
          <a:lstStyle/>
          <a:p>
            <a:pPr marL="285750" indent="-285750" algn="just">
              <a:buFont typeface="Wingdings" pitchFamily="2" charset="2"/>
              <a:buChar char="§"/>
            </a:pPr>
            <a:r>
              <a:rPr lang="en-US" sz="3000" dirty="0" smtClean="0"/>
              <a:t>Administrator of the hospital, clinic or similar institution where the death occurred;</a:t>
            </a:r>
          </a:p>
          <a:p>
            <a:pPr marL="285750" indent="-285750" algn="just">
              <a:buFont typeface="Wingdings" pitchFamily="2" charset="2"/>
              <a:buChar char="§"/>
            </a:pPr>
            <a:r>
              <a:rPr lang="en-US" sz="3000" dirty="0" smtClean="0"/>
              <a:t>Physician who last attended the deceased; or</a:t>
            </a:r>
          </a:p>
          <a:p>
            <a:pPr marL="285750" indent="-285750" algn="just">
              <a:buFont typeface="Wingdings" pitchFamily="2" charset="2"/>
              <a:buChar char="§"/>
            </a:pPr>
            <a:r>
              <a:rPr lang="en-US" sz="3000" dirty="0" smtClean="0"/>
              <a:t>Nearest relative or person who has knowledge of the death (if deceased is not medically attended)</a:t>
            </a:r>
          </a:p>
        </p:txBody>
      </p:sp>
      <p:sp>
        <p:nvSpPr>
          <p:cNvPr id="4" name="Title 10"/>
          <p:cNvSpPr txBox="1">
            <a:spLocks/>
          </p:cNvSpPr>
          <p:nvPr/>
        </p:nvSpPr>
        <p:spPr bwMode="auto">
          <a:xfrm>
            <a:off x="316305" y="42962"/>
            <a:ext cx="7280031"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smtClean="0">
                <a:ln>
                  <a:noFill/>
                </a:ln>
                <a:effectLst/>
                <a:uLnTx/>
                <a:uFillTx/>
                <a:latin typeface="+mj-lt"/>
                <a:ea typeface="+mj-ea"/>
                <a:cs typeface="+mj-cs"/>
              </a:rPr>
              <a:t>Death Registration Procedures</a:t>
            </a:r>
          </a:p>
        </p:txBody>
      </p:sp>
    </p:spTree>
    <p:extLst>
      <p:ext uri="{BB962C8B-B14F-4D97-AF65-F5344CB8AC3E}">
        <p14:creationId xmlns:p14="http://schemas.microsoft.com/office/powerpoint/2010/main" val="450025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95654" y="1186962"/>
            <a:ext cx="8229600" cy="905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t" anchorCtr="0" compatLnSpc="1">
            <a:prstTxWarp prst="textNoShape">
              <a:avLst/>
            </a:prstTxWarp>
            <a:normAutofit/>
          </a:bodyPr>
          <a:lstStyle/>
          <a:p>
            <a:pPr eaLnBrk="1" hangingPunct="1"/>
            <a:r>
              <a:rPr lang="en-US" altLang="en-US" sz="2585"/>
              <a:t>Civil Registration and Vital Statistics Process Flow</a:t>
            </a:r>
          </a:p>
        </p:txBody>
      </p:sp>
      <p:sp>
        <p:nvSpPr>
          <p:cNvPr id="5" name="Text Box 2"/>
          <p:cNvSpPr txBox="1">
            <a:spLocks noChangeArrowheads="1"/>
          </p:cNvSpPr>
          <p:nvPr/>
        </p:nvSpPr>
        <p:spPr bwMode="auto">
          <a:xfrm>
            <a:off x="385397" y="3405554"/>
            <a:ext cx="2514600" cy="944489"/>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ts val="0"/>
              </a:spcBef>
              <a:defRPr/>
            </a:pPr>
            <a:r>
              <a:rPr lang="en-US" sz="1846" b="1" dirty="0">
                <a:solidFill>
                  <a:srgbClr val="0070C0"/>
                </a:solidFill>
                <a:latin typeface="+mj-lt"/>
              </a:rPr>
              <a:t>Registrant/ Informant/ Attendant/ </a:t>
            </a:r>
          </a:p>
          <a:p>
            <a:pPr algn="ctr">
              <a:spcBef>
                <a:spcPts val="0"/>
              </a:spcBef>
              <a:defRPr/>
            </a:pPr>
            <a:r>
              <a:rPr lang="en-US" sz="1846" b="1" dirty="0">
                <a:solidFill>
                  <a:srgbClr val="0070C0"/>
                </a:solidFill>
                <a:latin typeface="+mj-lt"/>
              </a:rPr>
              <a:t>Solemnizing officer</a:t>
            </a:r>
            <a:endParaRPr lang="en-US" sz="1846" dirty="0">
              <a:solidFill>
                <a:srgbClr val="0070C0"/>
              </a:solidFill>
              <a:latin typeface="+mj-lt"/>
            </a:endParaRPr>
          </a:p>
        </p:txBody>
      </p:sp>
      <p:sp>
        <p:nvSpPr>
          <p:cNvPr id="6" name="Text Box 3"/>
          <p:cNvSpPr txBox="1">
            <a:spLocks noChangeArrowheads="1"/>
          </p:cNvSpPr>
          <p:nvPr/>
        </p:nvSpPr>
        <p:spPr bwMode="auto">
          <a:xfrm>
            <a:off x="3585797" y="1931378"/>
            <a:ext cx="1981200" cy="37638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1846" b="1">
                <a:solidFill>
                  <a:srgbClr val="0070C0"/>
                </a:solidFill>
                <a:latin typeface="+mj-lt"/>
              </a:rPr>
              <a:t>Health Officer</a:t>
            </a:r>
            <a:endParaRPr lang="en-US" sz="1846">
              <a:solidFill>
                <a:srgbClr val="0070C0"/>
              </a:solidFill>
              <a:latin typeface="+mj-lt"/>
            </a:endParaRPr>
          </a:p>
        </p:txBody>
      </p:sp>
      <p:sp>
        <p:nvSpPr>
          <p:cNvPr id="7" name="Text Box 4"/>
          <p:cNvSpPr txBox="1">
            <a:spLocks noChangeArrowheads="1"/>
          </p:cNvSpPr>
          <p:nvPr/>
        </p:nvSpPr>
        <p:spPr bwMode="auto">
          <a:xfrm>
            <a:off x="3509597" y="5237285"/>
            <a:ext cx="1981200" cy="37638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46" b="1" dirty="0">
                <a:solidFill>
                  <a:srgbClr val="0070C0"/>
                </a:solidFill>
                <a:effectLst>
                  <a:outerShdw blurRad="38100" dist="38100" dir="2700000" algn="tl">
                    <a:srgbClr val="000000"/>
                  </a:outerShdw>
                </a:effectLst>
                <a:latin typeface="+mj-lt"/>
              </a:rPr>
              <a:t>Civil Registrar</a:t>
            </a:r>
            <a:endParaRPr lang="en-US" sz="1846" dirty="0">
              <a:solidFill>
                <a:srgbClr val="0070C0"/>
              </a:solidFill>
              <a:effectLst>
                <a:outerShdw blurRad="38100" dist="38100" dir="2700000" algn="tl">
                  <a:srgbClr val="000000"/>
                </a:outerShdw>
              </a:effectLst>
              <a:latin typeface="+mj-lt"/>
            </a:endParaRPr>
          </a:p>
        </p:txBody>
      </p:sp>
      <p:sp>
        <p:nvSpPr>
          <p:cNvPr id="8" name="Text Box 5"/>
          <p:cNvSpPr txBox="1">
            <a:spLocks noChangeArrowheads="1"/>
          </p:cNvSpPr>
          <p:nvPr/>
        </p:nvSpPr>
        <p:spPr bwMode="auto">
          <a:xfrm>
            <a:off x="64477" y="2426678"/>
            <a:ext cx="1905000" cy="660437"/>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1846" b="1" dirty="0">
                <a:latin typeface="+mj-lt"/>
                <a:cs typeface="Arial" charset="0"/>
              </a:rPr>
              <a:t>Death/Fetal death</a:t>
            </a:r>
          </a:p>
        </p:txBody>
      </p:sp>
      <p:sp>
        <p:nvSpPr>
          <p:cNvPr id="9" name="Text Box 6"/>
          <p:cNvSpPr txBox="1">
            <a:spLocks noChangeArrowheads="1"/>
          </p:cNvSpPr>
          <p:nvPr/>
        </p:nvSpPr>
        <p:spPr bwMode="auto">
          <a:xfrm>
            <a:off x="256443" y="4364224"/>
            <a:ext cx="2357803" cy="369332"/>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b="1" dirty="0">
                <a:latin typeface="+mj-lt"/>
                <a:cs typeface="Arial" charset="0"/>
              </a:rPr>
              <a:t>Birth/Marriage</a:t>
            </a:r>
          </a:p>
        </p:txBody>
      </p:sp>
      <p:sp>
        <p:nvSpPr>
          <p:cNvPr id="10" name="Text Box 8"/>
          <p:cNvSpPr txBox="1">
            <a:spLocks noChangeArrowheads="1"/>
          </p:cNvSpPr>
          <p:nvPr/>
        </p:nvSpPr>
        <p:spPr bwMode="auto">
          <a:xfrm>
            <a:off x="385397" y="3074377"/>
            <a:ext cx="1584080" cy="291170"/>
          </a:xfrm>
          <a:prstGeom prst="rect">
            <a:avLst/>
          </a:prstGeom>
          <a:noFill/>
          <a:ln w="9525">
            <a:noFill/>
            <a:miter lim="800000"/>
            <a:headEnd/>
            <a:tailEnd/>
          </a:ln>
        </p:spPr>
        <p:txBody>
          <a:bodyPr>
            <a:spAutoFit/>
          </a:bodyPr>
          <a:lstStyle/>
          <a:p>
            <a:pPr algn="ctr">
              <a:spcBef>
                <a:spcPct val="50000"/>
              </a:spcBef>
              <a:defRPr/>
            </a:pPr>
            <a:r>
              <a:rPr lang="en-US" sz="1292" b="1" dirty="0">
                <a:latin typeface="+mj-lt"/>
                <a:cs typeface="Arial" charset="0"/>
              </a:rPr>
              <a:t>(Within 48 hours)</a:t>
            </a:r>
          </a:p>
        </p:txBody>
      </p:sp>
      <p:sp>
        <p:nvSpPr>
          <p:cNvPr id="11" name="Text Box 9"/>
          <p:cNvSpPr txBox="1">
            <a:spLocks noChangeArrowheads="1"/>
          </p:cNvSpPr>
          <p:nvPr/>
        </p:nvSpPr>
        <p:spPr bwMode="auto">
          <a:xfrm>
            <a:off x="320920" y="5055577"/>
            <a:ext cx="990600" cy="490006"/>
          </a:xfrm>
          <a:prstGeom prst="rect">
            <a:avLst/>
          </a:prstGeom>
          <a:noFill/>
          <a:ln w="9525">
            <a:noFill/>
            <a:miter lim="800000"/>
            <a:headEnd/>
            <a:tailEnd/>
          </a:ln>
        </p:spPr>
        <p:txBody>
          <a:bodyPr>
            <a:spAutoFit/>
          </a:bodyPr>
          <a:lstStyle/>
          <a:p>
            <a:pPr algn="ctr">
              <a:spcBef>
                <a:spcPct val="50000"/>
              </a:spcBef>
              <a:defRPr/>
            </a:pPr>
            <a:r>
              <a:rPr lang="en-US" sz="1292" b="1" dirty="0">
                <a:latin typeface="+mj-lt"/>
                <a:cs typeface="Arial" charset="0"/>
              </a:rPr>
              <a:t>(Within 30 days)</a:t>
            </a:r>
          </a:p>
        </p:txBody>
      </p:sp>
      <p:sp>
        <p:nvSpPr>
          <p:cNvPr id="10250" name="AutoShape 20"/>
          <p:cNvSpPr>
            <a:spLocks noChangeArrowheads="1"/>
          </p:cNvSpPr>
          <p:nvPr/>
        </p:nvSpPr>
        <p:spPr bwMode="auto">
          <a:xfrm rot="16200000" flipH="1" flipV="1">
            <a:off x="1774581" y="4530969"/>
            <a:ext cx="1336431" cy="1524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21600 h 21600"/>
              <a:gd name="T20" fmla="*/ 1543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36" y="0"/>
                </a:moveTo>
                <a:lnTo>
                  <a:pt x="9272" y="2475"/>
                </a:lnTo>
                <a:lnTo>
                  <a:pt x="15436" y="2475"/>
                </a:lnTo>
                <a:lnTo>
                  <a:pt x="15436" y="21600"/>
                </a:lnTo>
                <a:lnTo>
                  <a:pt x="0" y="21600"/>
                </a:lnTo>
                <a:lnTo>
                  <a:pt x="15436" y="21600"/>
                </a:lnTo>
                <a:lnTo>
                  <a:pt x="15436" y="2475"/>
                </a:lnTo>
                <a:lnTo>
                  <a:pt x="21600" y="2475"/>
                </a:lnTo>
                <a:lnTo>
                  <a:pt x="15436" y="0"/>
                </a:lnTo>
                <a:close/>
              </a:path>
            </a:pathLst>
          </a:custGeom>
          <a:solidFill>
            <a:schemeClr val="accent1"/>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PH" altLang="en-US"/>
          </a:p>
        </p:txBody>
      </p:sp>
      <p:sp>
        <p:nvSpPr>
          <p:cNvPr id="10251" name="AutoShape 21"/>
          <p:cNvSpPr>
            <a:spLocks noChangeArrowheads="1"/>
          </p:cNvSpPr>
          <p:nvPr/>
        </p:nvSpPr>
        <p:spPr bwMode="auto">
          <a:xfrm flipH="1">
            <a:off x="4042997" y="2353408"/>
            <a:ext cx="990600" cy="2813538"/>
          </a:xfrm>
          <a:prstGeom prst="downArrow">
            <a:avLst>
              <a:gd name="adj1" fmla="val 2565"/>
              <a:gd name="adj2" fmla="val 17791"/>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4" name="Text Box 10"/>
          <p:cNvSpPr txBox="1">
            <a:spLocks noChangeArrowheads="1"/>
          </p:cNvSpPr>
          <p:nvPr/>
        </p:nvSpPr>
        <p:spPr bwMode="auto">
          <a:xfrm>
            <a:off x="4642338" y="3058258"/>
            <a:ext cx="990600" cy="490006"/>
          </a:xfrm>
          <a:prstGeom prst="rect">
            <a:avLst/>
          </a:prstGeom>
          <a:noFill/>
          <a:ln w="9525">
            <a:noFill/>
            <a:miter lim="800000"/>
            <a:headEnd/>
            <a:tailEnd/>
          </a:ln>
        </p:spPr>
        <p:txBody>
          <a:bodyPr>
            <a:spAutoFit/>
          </a:bodyPr>
          <a:lstStyle/>
          <a:p>
            <a:pPr algn="ctr">
              <a:spcBef>
                <a:spcPct val="50000"/>
              </a:spcBef>
              <a:defRPr/>
            </a:pPr>
            <a:r>
              <a:rPr lang="en-US" sz="1292" b="1" dirty="0">
                <a:latin typeface="+mj-lt"/>
                <a:cs typeface="Arial" charset="0"/>
              </a:rPr>
              <a:t>(Within 30 days)</a:t>
            </a:r>
          </a:p>
        </p:txBody>
      </p:sp>
      <p:sp>
        <p:nvSpPr>
          <p:cNvPr id="15" name="Text Box 11"/>
          <p:cNvSpPr txBox="1">
            <a:spLocks noChangeArrowheads="1"/>
          </p:cNvSpPr>
          <p:nvPr/>
        </p:nvSpPr>
        <p:spPr bwMode="auto">
          <a:xfrm>
            <a:off x="4566138" y="2354874"/>
            <a:ext cx="1905000" cy="660437"/>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1846" dirty="0">
                <a:latin typeface="+mj-lt"/>
                <a:cs typeface="Arial" charset="0"/>
              </a:rPr>
              <a:t>Death/Fetal death</a:t>
            </a:r>
          </a:p>
        </p:txBody>
      </p:sp>
      <p:sp>
        <p:nvSpPr>
          <p:cNvPr id="16" name="Text Box 12"/>
          <p:cNvSpPr txBox="1">
            <a:spLocks noChangeArrowheads="1"/>
          </p:cNvSpPr>
          <p:nvPr/>
        </p:nvSpPr>
        <p:spPr bwMode="auto">
          <a:xfrm>
            <a:off x="6831623" y="5168413"/>
            <a:ext cx="1981200" cy="37638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1846" b="1" dirty="0">
                <a:solidFill>
                  <a:srgbClr val="0070C0"/>
                </a:solidFill>
                <a:effectLst>
                  <a:outerShdw blurRad="38100" dist="38100" dir="2700000" algn="tl">
                    <a:srgbClr val="000000"/>
                  </a:outerShdw>
                </a:effectLst>
                <a:latin typeface="+mj-lt"/>
              </a:rPr>
              <a:t>PSA-PO</a:t>
            </a:r>
            <a:endParaRPr lang="en-US" sz="1846" dirty="0">
              <a:solidFill>
                <a:srgbClr val="0070C0"/>
              </a:solidFill>
              <a:effectLst>
                <a:outerShdw blurRad="38100" dist="38100" dir="2700000" algn="tl">
                  <a:srgbClr val="000000"/>
                </a:outerShdw>
              </a:effectLst>
              <a:latin typeface="+mj-lt"/>
            </a:endParaRPr>
          </a:p>
        </p:txBody>
      </p:sp>
      <p:sp>
        <p:nvSpPr>
          <p:cNvPr id="18" name="Text Box 14"/>
          <p:cNvSpPr txBox="1">
            <a:spLocks noChangeArrowheads="1"/>
          </p:cNvSpPr>
          <p:nvPr/>
        </p:nvSpPr>
        <p:spPr bwMode="auto">
          <a:xfrm>
            <a:off x="6831623" y="3288324"/>
            <a:ext cx="1981200" cy="37638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1846" b="1" dirty="0">
                <a:solidFill>
                  <a:srgbClr val="0070C0"/>
                </a:solidFill>
                <a:effectLst>
                  <a:outerShdw blurRad="38100" dist="38100" dir="2700000" algn="tl">
                    <a:srgbClr val="000000"/>
                  </a:outerShdw>
                </a:effectLst>
                <a:latin typeface="+mj-lt"/>
              </a:rPr>
              <a:t>PSA-CO</a:t>
            </a:r>
            <a:endParaRPr lang="en-US" sz="1846" dirty="0">
              <a:solidFill>
                <a:srgbClr val="0070C0"/>
              </a:solidFill>
              <a:effectLst>
                <a:outerShdw blurRad="38100" dist="38100" dir="2700000" algn="tl">
                  <a:srgbClr val="000000"/>
                </a:outerShdw>
              </a:effectLst>
              <a:latin typeface="+mj-lt"/>
            </a:endParaRPr>
          </a:p>
        </p:txBody>
      </p:sp>
      <p:sp>
        <p:nvSpPr>
          <p:cNvPr id="10256" name="AutoShape 21"/>
          <p:cNvSpPr>
            <a:spLocks noChangeArrowheads="1"/>
          </p:cNvSpPr>
          <p:nvPr/>
        </p:nvSpPr>
        <p:spPr bwMode="auto">
          <a:xfrm rot="10800000" flipH="1">
            <a:off x="7244862" y="3780692"/>
            <a:ext cx="984738" cy="1336431"/>
          </a:xfrm>
          <a:prstGeom prst="downArrow">
            <a:avLst>
              <a:gd name="adj1" fmla="val 2565"/>
              <a:gd name="adj2" fmla="val 17794"/>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0257" name="AutoShape 21"/>
          <p:cNvSpPr>
            <a:spLocks noChangeArrowheads="1"/>
          </p:cNvSpPr>
          <p:nvPr/>
        </p:nvSpPr>
        <p:spPr bwMode="auto">
          <a:xfrm rot="16200000" flipH="1">
            <a:off x="5698148" y="4764698"/>
            <a:ext cx="914400" cy="1197220"/>
          </a:xfrm>
          <a:prstGeom prst="downArrow">
            <a:avLst>
              <a:gd name="adj1" fmla="val 2565"/>
              <a:gd name="adj2" fmla="val 17815"/>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0258" name="TextBox 23"/>
          <p:cNvSpPr txBox="1">
            <a:spLocks noChangeArrowheads="1"/>
          </p:cNvSpPr>
          <p:nvPr/>
        </p:nvSpPr>
        <p:spPr bwMode="auto">
          <a:xfrm>
            <a:off x="7807569" y="4132385"/>
            <a:ext cx="1195754" cy="7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PH" altLang="en-US" sz="1477"/>
              <a:t>6</a:t>
            </a:r>
            <a:r>
              <a:rPr lang="en-PH" altLang="en-US" sz="1477" baseline="30000"/>
              <a:t>th</a:t>
            </a:r>
            <a:r>
              <a:rPr lang="en-PH" altLang="en-US" sz="1477"/>
              <a:t> week after ref. month</a:t>
            </a:r>
          </a:p>
        </p:txBody>
      </p:sp>
      <p:sp>
        <p:nvSpPr>
          <p:cNvPr id="10259" name="TextBox 24"/>
          <p:cNvSpPr txBox="1">
            <a:spLocks noChangeArrowheads="1"/>
          </p:cNvSpPr>
          <p:nvPr/>
        </p:nvSpPr>
        <p:spPr bwMode="auto">
          <a:xfrm>
            <a:off x="5556738" y="5468816"/>
            <a:ext cx="1197220" cy="7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PH" altLang="en-US" sz="1477"/>
              <a:t>10 days after reference month</a:t>
            </a:r>
          </a:p>
        </p:txBody>
      </p:sp>
      <p:sp>
        <p:nvSpPr>
          <p:cNvPr id="10260" name="AutoShape 21"/>
          <p:cNvSpPr>
            <a:spLocks noChangeArrowheads="1"/>
          </p:cNvSpPr>
          <p:nvPr/>
        </p:nvSpPr>
        <p:spPr bwMode="auto">
          <a:xfrm rot="16200000" flipH="1">
            <a:off x="2557097" y="1525465"/>
            <a:ext cx="914400" cy="1104900"/>
          </a:xfrm>
          <a:prstGeom prst="downArrow">
            <a:avLst>
              <a:gd name="adj1" fmla="val 0"/>
              <a:gd name="adj2" fmla="val 17812"/>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cxnSp>
        <p:nvCxnSpPr>
          <p:cNvPr id="24" name="Straight Connector 23"/>
          <p:cNvCxnSpPr/>
          <p:nvPr/>
        </p:nvCxnSpPr>
        <p:spPr>
          <a:xfrm rot="5400000">
            <a:off x="1793632" y="2740270"/>
            <a:ext cx="1336431" cy="2931"/>
          </a:xfrm>
          <a:prstGeom prst="line">
            <a:avLst/>
          </a:prstGeom>
        </p:spPr>
        <p:style>
          <a:lnRef idx="1">
            <a:schemeClr val="accent1"/>
          </a:lnRef>
          <a:fillRef idx="0">
            <a:schemeClr val="accent1"/>
          </a:fillRef>
          <a:effectRef idx="0">
            <a:schemeClr val="accent1"/>
          </a:effectRef>
          <a:fontRef idx="minor">
            <a:schemeClr val="tx1"/>
          </a:fontRef>
        </p:style>
      </p:cxnSp>
      <p:sp>
        <p:nvSpPr>
          <p:cNvPr id="10262" name="TextBox 21"/>
          <p:cNvSpPr txBox="1">
            <a:spLocks noChangeArrowheads="1"/>
          </p:cNvSpPr>
          <p:nvPr/>
        </p:nvSpPr>
        <p:spPr bwMode="auto">
          <a:xfrm>
            <a:off x="1143000" y="334108"/>
            <a:ext cx="7239000"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PH" altLang="en-US" sz="1477" u="sng"/>
              <a:t>Republic of the Philippines</a:t>
            </a:r>
          </a:p>
          <a:p>
            <a:pPr eaLnBrk="1" hangingPunct="1"/>
            <a:r>
              <a:rPr lang="en-PH" altLang="en-US" sz="1477" b="1"/>
              <a:t>PHILIPPINE STATISTICS AUTHORITY</a:t>
            </a:r>
          </a:p>
        </p:txBody>
      </p:sp>
      <p:pic>
        <p:nvPicPr>
          <p:cNvPr id="102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34107"/>
            <a:ext cx="914400" cy="8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78136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537EE0-EFFA-4B2D-8073-77927AE348DB}" type="slidenum">
              <a:rPr lang="en-PH" smtClean="0"/>
              <a:pPr/>
              <a:t>26</a:t>
            </a:fld>
            <a:endParaRPr lang="en-PH"/>
          </a:p>
        </p:txBody>
      </p:sp>
      <p:pic>
        <p:nvPicPr>
          <p:cNvPr id="15" name="Picture 14" descr="death1.jfif"/>
          <p:cNvPicPr>
            <a:picLocks noChangeAspect="1"/>
          </p:cNvPicPr>
          <p:nvPr/>
        </p:nvPicPr>
        <p:blipFill>
          <a:blip r:embed="rId3" cstate="print"/>
          <a:stretch>
            <a:fillRect/>
          </a:stretch>
        </p:blipFill>
        <p:spPr>
          <a:xfrm rot="19216442">
            <a:off x="2743048" y="3587221"/>
            <a:ext cx="1106424" cy="1064737"/>
          </a:xfrm>
          <a:prstGeom prst="rect">
            <a:avLst/>
          </a:prstGeom>
        </p:spPr>
      </p:pic>
      <p:pic>
        <p:nvPicPr>
          <p:cNvPr id="17" name="Picture 16" descr="hands with ring.jfif"/>
          <p:cNvPicPr>
            <a:picLocks noChangeAspect="1"/>
          </p:cNvPicPr>
          <p:nvPr/>
        </p:nvPicPr>
        <p:blipFill>
          <a:blip r:embed="rId4" cstate="print"/>
          <a:srcRect l="3640" t="5534" r="10542" b="5377"/>
          <a:stretch>
            <a:fillRect/>
          </a:stretch>
        </p:blipFill>
        <p:spPr>
          <a:xfrm rot="19135610">
            <a:off x="2991297" y="912622"/>
            <a:ext cx="1072571" cy="1071789"/>
          </a:xfrm>
          <a:prstGeom prst="rect">
            <a:avLst/>
          </a:prstGeom>
        </p:spPr>
      </p:pic>
      <p:grpSp>
        <p:nvGrpSpPr>
          <p:cNvPr id="2" name="Group 36"/>
          <p:cNvGrpSpPr/>
          <p:nvPr/>
        </p:nvGrpSpPr>
        <p:grpSpPr>
          <a:xfrm>
            <a:off x="-140" y="1025975"/>
            <a:ext cx="2567903" cy="6440681"/>
            <a:chOff x="-140" y="1025975"/>
            <a:chExt cx="2567903" cy="6440681"/>
          </a:xfrm>
        </p:grpSpPr>
        <p:sp>
          <p:nvSpPr>
            <p:cNvPr id="28" name="Parallelogram 27"/>
            <p:cNvSpPr/>
            <p:nvPr/>
          </p:nvSpPr>
          <p:spPr>
            <a:xfrm rot="19049846">
              <a:off x="1991511" y="1025975"/>
              <a:ext cx="576252" cy="6440681"/>
            </a:xfrm>
            <a:prstGeom prst="parallelogram">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Isosceles Triangle 32"/>
            <p:cNvSpPr/>
            <p:nvPr/>
          </p:nvSpPr>
          <p:spPr>
            <a:xfrm rot="5400000">
              <a:off x="-54260" y="1601626"/>
              <a:ext cx="432048" cy="323528"/>
            </a:xfrm>
            <a:prstGeom prst="triangle">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Isosceles Triangle 33"/>
            <p:cNvSpPr/>
            <p:nvPr/>
          </p:nvSpPr>
          <p:spPr>
            <a:xfrm rot="6202945">
              <a:off x="3278" y="1543757"/>
              <a:ext cx="432048" cy="323528"/>
            </a:xfrm>
            <a:prstGeom prst="triangle">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Isosceles Triangle 34"/>
            <p:cNvSpPr/>
            <p:nvPr/>
          </p:nvSpPr>
          <p:spPr>
            <a:xfrm rot="6136271">
              <a:off x="-13953" y="1462499"/>
              <a:ext cx="261712" cy="166481"/>
            </a:xfrm>
            <a:prstGeom prst="triangle">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Isosceles Triangle 35"/>
            <p:cNvSpPr/>
            <p:nvPr/>
          </p:nvSpPr>
          <p:spPr>
            <a:xfrm rot="5400000">
              <a:off x="-78915" y="1406221"/>
              <a:ext cx="279810" cy="122259"/>
            </a:xfrm>
            <a:prstGeom prst="triangle">
              <a:avLst/>
            </a:prstGeom>
            <a:solidFill>
              <a:srgbClr val="2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0" name="Rectangle 29"/>
          <p:cNvSpPr/>
          <p:nvPr/>
        </p:nvSpPr>
        <p:spPr>
          <a:xfrm>
            <a:off x="0" y="6381328"/>
            <a:ext cx="9144000" cy="476672"/>
          </a:xfrm>
          <a:prstGeom prst="rect">
            <a:avLst/>
          </a:prstGeom>
          <a:solidFill>
            <a:srgbClr val="B43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9" name="Picture 38" descr="baby.jfif"/>
          <p:cNvPicPr>
            <a:picLocks noChangeAspect="1"/>
          </p:cNvPicPr>
          <p:nvPr/>
        </p:nvPicPr>
        <p:blipFill>
          <a:blip r:embed="rId5" cstate="print"/>
          <a:srcRect t="5060" r="36506"/>
          <a:stretch>
            <a:fillRect/>
          </a:stretch>
        </p:blipFill>
        <p:spPr>
          <a:xfrm rot="2954283">
            <a:off x="1629973" y="1841039"/>
            <a:ext cx="1828800" cy="1780405"/>
          </a:xfrm>
          <a:prstGeom prst="rect">
            <a:avLst/>
          </a:prstGeom>
        </p:spPr>
      </p:pic>
      <p:sp>
        <p:nvSpPr>
          <p:cNvPr id="41" name="Rectangle 40"/>
          <p:cNvSpPr/>
          <p:nvPr/>
        </p:nvSpPr>
        <p:spPr>
          <a:xfrm>
            <a:off x="0" y="0"/>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 name="Group 39"/>
          <p:cNvGrpSpPr/>
          <p:nvPr/>
        </p:nvGrpSpPr>
        <p:grpSpPr>
          <a:xfrm>
            <a:off x="0" y="0"/>
            <a:ext cx="2203760" cy="2203759"/>
            <a:chOff x="0" y="0"/>
            <a:chExt cx="2203760" cy="2203759"/>
          </a:xfrm>
        </p:grpSpPr>
        <p:sp>
          <p:nvSpPr>
            <p:cNvPr id="11" name="Rectangle 10"/>
            <p:cNvSpPr/>
            <p:nvPr/>
          </p:nvSpPr>
          <p:spPr>
            <a:xfrm rot="19163524">
              <a:off x="374960" y="374959"/>
              <a:ext cx="1828800" cy="1828800"/>
            </a:xfrm>
            <a:prstGeom prst="rect">
              <a:avLst/>
            </a:prstGeom>
            <a:solidFill>
              <a:srgbClr val="B43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Rectangle 24"/>
            <p:cNvSpPr/>
            <p:nvPr/>
          </p:nvSpPr>
          <p:spPr>
            <a:xfrm>
              <a:off x="0" y="0"/>
              <a:ext cx="1403648" cy="1196752"/>
            </a:xfrm>
            <a:prstGeom prst="rect">
              <a:avLst/>
            </a:prstGeom>
            <a:solidFill>
              <a:srgbClr val="B43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1" name="Rectangle 20"/>
          <p:cNvSpPr/>
          <p:nvPr/>
        </p:nvSpPr>
        <p:spPr>
          <a:xfrm>
            <a:off x="0" y="0"/>
            <a:ext cx="9144000" cy="6858000"/>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Rectangle 22"/>
          <p:cNvSpPr/>
          <p:nvPr/>
        </p:nvSpPr>
        <p:spPr>
          <a:xfrm>
            <a:off x="359532" y="3123333"/>
            <a:ext cx="8424935" cy="954107"/>
          </a:xfrm>
          <a:prstGeom prst="rect">
            <a:avLst/>
          </a:prstGeom>
        </p:spPr>
        <p:txBody>
          <a:bodyPr wrap="square">
            <a:spAutoFit/>
          </a:bodyPr>
          <a:lstStyle/>
          <a:p>
            <a:pPr lvl="0" algn="ctr"/>
            <a:r>
              <a:rPr lang="en-US" sz="2800" b="1" dirty="0" smtClean="0"/>
              <a:t>Republic Act No. 9048</a:t>
            </a:r>
          </a:p>
          <a:p>
            <a:pPr lvl="0" algn="ctr"/>
            <a:r>
              <a:rPr lang="en-US" sz="2800" b="1" dirty="0" smtClean="0"/>
              <a:t>and Republic Act No. 10172</a:t>
            </a:r>
          </a:p>
        </p:txBody>
      </p:sp>
      <p:pic>
        <p:nvPicPr>
          <p:cNvPr id="27" name="Picture 26" descr="shape.png"/>
          <p:cNvPicPr>
            <a:picLocks noChangeAspect="1"/>
          </p:cNvPicPr>
          <p:nvPr/>
        </p:nvPicPr>
        <p:blipFill>
          <a:blip r:embed="rId6" cstate="print"/>
          <a:stretch>
            <a:fillRect/>
          </a:stretch>
        </p:blipFill>
        <p:spPr>
          <a:xfrm>
            <a:off x="3424886" y="772131"/>
            <a:ext cx="1872208" cy="1939352"/>
          </a:xfrm>
          <a:prstGeom prst="rect">
            <a:avLst/>
          </a:prstGeom>
        </p:spPr>
      </p:pic>
      <p:pic>
        <p:nvPicPr>
          <p:cNvPr id="22" name="Picture 21" descr="RA.png"/>
          <p:cNvPicPr>
            <a:picLocks noChangeAspect="1"/>
          </p:cNvPicPr>
          <p:nvPr/>
        </p:nvPicPr>
        <p:blipFill>
          <a:blip r:embed="rId7" cstate="print">
            <a:clrChange>
              <a:clrFrom>
                <a:srgbClr val="000000"/>
              </a:clrFrom>
              <a:clrTo>
                <a:srgbClr val="000000">
                  <a:alpha val="0"/>
                </a:srgbClr>
              </a:clrTo>
            </a:clrChange>
          </a:blip>
          <a:stretch>
            <a:fillRect/>
          </a:stretch>
        </p:blipFill>
        <p:spPr>
          <a:xfrm>
            <a:off x="4788024" y="1772816"/>
            <a:ext cx="1008112" cy="1008112"/>
          </a:xfrm>
          <a:prstGeom prst="rect">
            <a:avLst/>
          </a:prstGeom>
        </p:spPr>
      </p:pic>
    </p:spTree>
    <p:extLst>
      <p:ext uri="{BB962C8B-B14F-4D97-AF65-F5344CB8AC3E}">
        <p14:creationId xmlns:p14="http://schemas.microsoft.com/office/powerpoint/2010/main" val="8298736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Content Placeholder 1"/>
          <p:cNvSpPr>
            <a:spLocks noGrp="1"/>
          </p:cNvSpPr>
          <p:nvPr>
            <p:ph idx="1"/>
          </p:nvPr>
        </p:nvSpPr>
        <p:spPr>
          <a:xfrm>
            <a:off x="582524" y="1685627"/>
            <a:ext cx="7877908" cy="4911725"/>
          </a:xfrm>
        </p:spPr>
        <p:txBody>
          <a:bodyPr>
            <a:normAutofit/>
          </a:bodyPr>
          <a:lstStyle/>
          <a:p>
            <a:pPr marL="687387" algn="just"/>
            <a:r>
              <a:rPr lang="en-PH" sz="2400" dirty="0" smtClean="0"/>
              <a:t>Owner of the civil registry document or his spouse, children, parents, brothers, sisters, grandparents, guardian, or any other person duly authorized by law or by the owner of the document sought to be corrected.</a:t>
            </a:r>
          </a:p>
        </p:txBody>
      </p:sp>
      <p:sp>
        <p:nvSpPr>
          <p:cNvPr id="45058" name="Slide Number Placeholder 3"/>
          <p:cNvSpPr>
            <a:spLocks noGrp="1"/>
          </p:cNvSpPr>
          <p:nvPr>
            <p:ph type="sldNum" sz="quarter" idx="12"/>
          </p:nvPr>
        </p:nvSpPr>
        <p:spPr bwMode="auto">
          <a:xfrm>
            <a:off x="7010400" y="6356351"/>
            <a:ext cx="2133600" cy="365125"/>
          </a:xfrm>
          <a:prstGeom prst="rect">
            <a:avLst/>
          </a:prstGeom>
          <a:noFill/>
          <a:ln>
            <a:miter lim="800000"/>
            <a:headEnd/>
            <a:tailEnd/>
          </a:ln>
        </p:spPr>
        <p:txBody>
          <a:bodyPr/>
          <a:lstStyle/>
          <a:p>
            <a:fld id="{AEEEC923-A7E8-42B6-BCDE-FF3DF87B676D}" type="slidenum">
              <a:rPr lang="en-US"/>
              <a:pPr/>
              <a:t>27</a:t>
            </a:fld>
            <a:endParaRPr lang="en-US"/>
          </a:p>
        </p:txBody>
      </p:sp>
      <p:sp>
        <p:nvSpPr>
          <p:cNvPr id="5" name="Rectangle 4"/>
          <p:cNvSpPr/>
          <p:nvPr/>
        </p:nvSpPr>
        <p:spPr>
          <a:xfrm>
            <a:off x="304054" y="-13937"/>
            <a:ext cx="5420074" cy="584775"/>
          </a:xfrm>
          <a:prstGeom prst="rect">
            <a:avLst/>
          </a:prstGeom>
        </p:spPr>
        <p:txBody>
          <a:bodyPr wrap="none">
            <a:spAutoFit/>
          </a:bodyPr>
          <a:lstStyle/>
          <a:p>
            <a:r>
              <a:rPr lang="en-US" sz="3200" b="1" dirty="0" smtClean="0">
                <a:solidFill>
                  <a:schemeClr val="bg1"/>
                </a:solidFill>
              </a:rPr>
              <a:t>RA No. 9048 and RA No. 10172</a:t>
            </a:r>
            <a:endParaRPr lang="en-PH" sz="3200" b="1" dirty="0">
              <a:solidFill>
                <a:schemeClr val="bg1"/>
              </a:solidFill>
            </a:endParaRPr>
          </a:p>
        </p:txBody>
      </p:sp>
      <p:sp>
        <p:nvSpPr>
          <p:cNvPr id="7" name="Rectangle 6"/>
          <p:cNvSpPr/>
          <p:nvPr/>
        </p:nvSpPr>
        <p:spPr>
          <a:xfrm>
            <a:off x="755576" y="980728"/>
            <a:ext cx="2694777" cy="461665"/>
          </a:xfrm>
          <a:prstGeom prst="rect">
            <a:avLst/>
          </a:prstGeom>
        </p:spPr>
        <p:txBody>
          <a:bodyPr wrap="none">
            <a:spAutoFit/>
          </a:bodyPr>
          <a:lstStyle/>
          <a:p>
            <a:pPr>
              <a:buFont typeface="Arial" charset="0"/>
              <a:buNone/>
            </a:pPr>
            <a:r>
              <a:rPr lang="en-PH" sz="2400" b="1" dirty="0" smtClean="0"/>
              <a:t>WHO MAY FILE? </a:t>
            </a:r>
          </a:p>
        </p:txBody>
      </p:sp>
      <p:sp>
        <p:nvSpPr>
          <p:cNvPr id="6" name="Rectangle 5"/>
          <p:cNvSpPr/>
          <p:nvPr/>
        </p:nvSpPr>
        <p:spPr>
          <a:xfrm>
            <a:off x="755576" y="3542253"/>
            <a:ext cx="2859309" cy="461665"/>
          </a:xfrm>
          <a:prstGeom prst="rect">
            <a:avLst/>
          </a:prstGeom>
        </p:spPr>
        <p:txBody>
          <a:bodyPr wrap="none">
            <a:spAutoFit/>
          </a:bodyPr>
          <a:lstStyle/>
          <a:p>
            <a:pPr>
              <a:buFont typeface="Arial" charset="0"/>
              <a:buNone/>
            </a:pPr>
            <a:r>
              <a:rPr lang="en-PH" sz="2400" b="1" dirty="0" smtClean="0"/>
              <a:t>WHERE TO FILE? </a:t>
            </a:r>
          </a:p>
        </p:txBody>
      </p:sp>
      <p:sp>
        <p:nvSpPr>
          <p:cNvPr id="8" name="Content Placeholder 1"/>
          <p:cNvSpPr txBox="1">
            <a:spLocks/>
          </p:cNvSpPr>
          <p:nvPr/>
        </p:nvSpPr>
        <p:spPr>
          <a:xfrm>
            <a:off x="199292" y="4137007"/>
            <a:ext cx="7877908" cy="4911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36650" algn="just">
              <a:defRPr/>
            </a:pPr>
            <a:r>
              <a:rPr lang="en-PH" sz="2400" dirty="0"/>
              <a:t>At the LCRO of the place of birth or can be at the LCRO of the place of residence for migrant petitions</a:t>
            </a:r>
            <a:r>
              <a:rPr lang="en-PH" sz="2400" dirty="0" smtClean="0"/>
              <a:t>.</a:t>
            </a:r>
          </a:p>
          <a:p>
            <a:pPr marL="1136650" algn="just">
              <a:defRPr/>
            </a:pPr>
            <a:r>
              <a:rPr lang="en-PH" sz="2400" dirty="0" smtClean="0"/>
              <a:t>In the nearest </a:t>
            </a:r>
            <a:r>
              <a:rPr lang="en-PH" sz="2400" dirty="0"/>
              <a:t>Philippine Consulate</a:t>
            </a:r>
          </a:p>
        </p:txBody>
      </p:sp>
    </p:spTree>
    <p:extLst>
      <p:ext uri="{BB962C8B-B14F-4D97-AF65-F5344CB8AC3E}">
        <p14:creationId xmlns:p14="http://schemas.microsoft.com/office/powerpoint/2010/main" val="3838224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800" y="2438400"/>
            <a:ext cx="5902130" cy="2519065"/>
            <a:chOff x="1447800" y="2438400"/>
            <a:chExt cx="5902130" cy="2519065"/>
          </a:xfrm>
        </p:grpSpPr>
        <p:pic>
          <p:nvPicPr>
            <p:cNvPr id="3" name="Picture 2" descr="people logo.png"/>
            <p:cNvPicPr>
              <a:picLocks noChangeAspect="1"/>
            </p:cNvPicPr>
            <p:nvPr/>
          </p:nvPicPr>
          <p:blipFill>
            <a:blip r:embed="rId2" cstate="print"/>
            <a:stretch>
              <a:fillRect/>
            </a:stretch>
          </p:blipFill>
          <p:spPr>
            <a:xfrm>
              <a:off x="4343400" y="2438400"/>
              <a:ext cx="3006530" cy="2209800"/>
            </a:xfrm>
            <a:prstGeom prst="rect">
              <a:avLst/>
            </a:prstGeom>
          </p:spPr>
        </p:pic>
        <p:pic>
          <p:nvPicPr>
            <p:cNvPr id="4" name="Picture 3" descr="a11e5f4f-b06c-4533-938e-c836f28cbcfc.png"/>
            <p:cNvPicPr>
              <a:picLocks noChangeAspect="1"/>
            </p:cNvPicPr>
            <p:nvPr/>
          </p:nvPicPr>
          <p:blipFill>
            <a:blip r:embed="rId3" cstate="print"/>
            <a:stretch>
              <a:fillRect/>
            </a:stretch>
          </p:blipFill>
          <p:spPr>
            <a:xfrm>
              <a:off x="1447800" y="2867025"/>
              <a:ext cx="3200400" cy="1400175"/>
            </a:xfrm>
            <a:prstGeom prst="rect">
              <a:avLst/>
            </a:prstGeom>
          </p:spPr>
        </p:pic>
        <p:sp>
          <p:nvSpPr>
            <p:cNvPr id="5" name="TextBox 4"/>
            <p:cNvSpPr txBox="1"/>
            <p:nvPr/>
          </p:nvSpPr>
          <p:spPr>
            <a:xfrm>
              <a:off x="5334000" y="3048000"/>
              <a:ext cx="1676400" cy="400110"/>
            </a:xfrm>
            <a:prstGeom prst="rect">
              <a:avLst/>
            </a:prstGeom>
            <a:noFill/>
          </p:spPr>
          <p:txBody>
            <a:bodyPr wrap="square" rtlCol="0">
              <a:spAutoFit/>
            </a:bodyPr>
            <a:lstStyle/>
            <a:p>
              <a:r>
                <a:rPr lang="en-PH" sz="2000" b="1" dirty="0" smtClean="0"/>
                <a:t>Philippines</a:t>
              </a:r>
              <a:endParaRPr lang="en-PH" sz="2000" b="1" dirty="0"/>
            </a:p>
          </p:txBody>
        </p:sp>
        <p:sp>
          <p:nvSpPr>
            <p:cNvPr id="6" name="TextBox 5"/>
            <p:cNvSpPr txBox="1"/>
            <p:nvPr/>
          </p:nvSpPr>
          <p:spPr>
            <a:xfrm>
              <a:off x="3416300" y="4495800"/>
              <a:ext cx="2307811" cy="461665"/>
            </a:xfrm>
            <a:prstGeom prst="rect">
              <a:avLst/>
            </a:prstGeom>
            <a:noFill/>
          </p:spPr>
          <p:txBody>
            <a:bodyPr wrap="none" rtlCol="0">
              <a:spAutoFit/>
            </a:bodyPr>
            <a:lstStyle/>
            <a:p>
              <a:r>
                <a:rPr lang="en-PH" sz="2400" b="1" dirty="0" smtClean="0"/>
                <a:t>www.psa.gov.ph</a:t>
              </a:r>
              <a:endParaRPr lang="en-PH" sz="2400" b="1" dirty="0"/>
            </a:p>
          </p:txBody>
        </p:sp>
      </p:grpSp>
    </p:spTree>
    <p:extLst>
      <p:ext uri="{BB962C8B-B14F-4D97-AF65-F5344CB8AC3E}">
        <p14:creationId xmlns:p14="http://schemas.microsoft.com/office/powerpoint/2010/main" val="3080466793"/>
      </p:ext>
    </p:extLst>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30314"/>
            <a:ext cx="3804696" cy="707886"/>
          </a:xfrm>
          <a:prstGeom prst="rect">
            <a:avLst/>
          </a:prstGeom>
          <a:noFill/>
        </p:spPr>
        <p:txBody>
          <a:bodyPr wrap="none" rtlCol="0">
            <a:spAutoFit/>
          </a:bodyPr>
          <a:lstStyle/>
          <a:p>
            <a:r>
              <a:rPr lang="en-PH" sz="4000" b="1" dirty="0" smtClean="0">
                <a:latin typeface="+mn-lt"/>
              </a:rPr>
              <a:t>Legal Framework</a:t>
            </a:r>
            <a:endParaRPr lang="en-PH" sz="4000" b="1" dirty="0">
              <a:latin typeface="+mn-lt"/>
            </a:endParaRPr>
          </a:p>
        </p:txBody>
      </p:sp>
      <p:sp>
        <p:nvSpPr>
          <p:cNvPr id="7" name="Rectangle 6"/>
          <p:cNvSpPr/>
          <p:nvPr/>
        </p:nvSpPr>
        <p:spPr>
          <a:xfrm>
            <a:off x="457200" y="1524000"/>
            <a:ext cx="8229600" cy="3859518"/>
          </a:xfrm>
          <a:prstGeom prst="rect">
            <a:avLst/>
          </a:prstGeom>
        </p:spPr>
        <p:txBody>
          <a:bodyPr wrap="square">
            <a:spAutoFit/>
          </a:bodyPr>
          <a:lstStyle/>
          <a:p>
            <a:pPr marL="342900" lvl="0" indent="-342900" fontAlgn="auto">
              <a:spcBef>
                <a:spcPct val="20000"/>
              </a:spcBef>
              <a:spcAft>
                <a:spcPts val="0"/>
              </a:spcAft>
              <a:buFont typeface="Arial" pitchFamily="34" charset="0"/>
              <a:buChar char="•"/>
              <a:defRPr/>
            </a:pPr>
            <a:r>
              <a:rPr lang="en-US" sz="2400" dirty="0" smtClean="0">
                <a:latin typeface="Arial" panose="020B0604020202020204" pitchFamily="34" charset="0"/>
                <a:cs typeface="Arial" panose="020B0604020202020204" pitchFamily="34" charset="0"/>
              </a:rPr>
              <a:t>Since 17</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century -1898 (Spanish rule), there was no formal civil registration</a:t>
            </a:r>
          </a:p>
          <a:p>
            <a:pPr lvl="0" fontAlgn="auto">
              <a:spcBef>
                <a:spcPct val="20000"/>
              </a:spcBef>
              <a:spcAft>
                <a:spcPts val="0"/>
              </a:spcAft>
              <a:defRPr/>
            </a:pPr>
            <a:endParaRPr lang="en-US" sz="2400" dirty="0" smtClean="0">
              <a:latin typeface="Arial" panose="020B0604020202020204" pitchFamily="34" charset="0"/>
              <a:cs typeface="Arial" panose="020B0604020202020204" pitchFamily="34" charset="0"/>
            </a:endParaRPr>
          </a:p>
          <a:p>
            <a:pPr marL="342900" lvl="0" indent="-342900" fontAlgn="auto">
              <a:spcBef>
                <a:spcPct val="20000"/>
              </a:spcBef>
              <a:spcAft>
                <a:spcPts val="0"/>
              </a:spcAft>
              <a:buFont typeface="Arial" pitchFamily="34" charset="0"/>
              <a:buChar char="•"/>
              <a:defRPr/>
            </a:pPr>
            <a:r>
              <a:rPr lang="en-US" sz="2400" dirty="0" smtClean="0">
                <a:latin typeface="Arial" panose="020B0604020202020204" pitchFamily="34" charset="0"/>
                <a:cs typeface="Arial" panose="020B0604020202020204" pitchFamily="34" charset="0"/>
              </a:rPr>
              <a:t>Civil Registry Law (Act No. 3753)</a:t>
            </a:r>
            <a:endParaRPr lang="en-US" sz="2400" b="1" u="sng" dirty="0" smtClean="0">
              <a:solidFill>
                <a:srgbClr val="0000FF"/>
              </a:solidFill>
              <a:latin typeface="Arial" panose="020B0604020202020204" pitchFamily="34" charset="0"/>
              <a:cs typeface="Arial" panose="020B0604020202020204" pitchFamily="34" charset="0"/>
            </a:endParaRPr>
          </a:p>
          <a:p>
            <a:pPr lvl="0" fontAlgn="auto">
              <a:spcBef>
                <a:spcPct val="20000"/>
              </a:spcBef>
              <a:spcAft>
                <a:spcPts val="0"/>
              </a:spcAft>
              <a:defRPr/>
            </a:pPr>
            <a:endParaRPr lang="en-US" sz="2400" b="1" u="sng" dirty="0" smtClean="0">
              <a:solidFill>
                <a:srgbClr val="0000FF"/>
              </a:solidFill>
              <a:latin typeface="Arial" panose="020B0604020202020204" pitchFamily="34" charset="0"/>
              <a:cs typeface="Arial" panose="020B0604020202020204" pitchFamily="34" charset="0"/>
            </a:endParaRPr>
          </a:p>
          <a:p>
            <a:pPr marL="342900" lvl="0" indent="-342900" fontAlgn="auto">
              <a:spcBef>
                <a:spcPct val="20000"/>
              </a:spcBef>
              <a:spcAft>
                <a:spcPts val="0"/>
              </a:spcAft>
              <a:buFont typeface="Arial" pitchFamily="34" charset="0"/>
              <a:buChar char="•"/>
              <a:defRPr/>
            </a:pPr>
            <a:r>
              <a:rPr lang="en-US" sz="2400" dirty="0">
                <a:latin typeface="Arial" panose="020B0604020202020204" pitchFamily="34" charset="0"/>
                <a:cs typeface="Arial" panose="020B0604020202020204" pitchFamily="34" charset="0"/>
              </a:rPr>
              <a:t>Local Government Code of 1991</a:t>
            </a:r>
            <a:endParaRPr lang="en-US" sz="2400" b="1" u="sng" dirty="0" smtClean="0">
              <a:solidFill>
                <a:srgbClr val="0000FF"/>
              </a:solidFill>
              <a:latin typeface="Arial" panose="020B0604020202020204" pitchFamily="34" charset="0"/>
              <a:cs typeface="Arial" panose="020B0604020202020204" pitchFamily="34" charset="0"/>
            </a:endParaRPr>
          </a:p>
          <a:p>
            <a:pPr lvl="0" fontAlgn="auto">
              <a:spcBef>
                <a:spcPct val="20000"/>
              </a:spcBef>
              <a:spcAft>
                <a:spcPts val="0"/>
              </a:spcAft>
              <a:defRPr/>
            </a:pPr>
            <a:endParaRPr lang="en-US" sz="2400" b="1" u="sng" dirty="0" smtClean="0">
              <a:solidFill>
                <a:srgbClr val="0000FF"/>
              </a:solidFill>
              <a:latin typeface="+mn-lt"/>
              <a:cs typeface="Arial" pitchFamily="34" charset="0"/>
            </a:endParaRPr>
          </a:p>
          <a:p>
            <a:pPr marL="342900" lvl="0" indent="-342900" fontAlgn="auto">
              <a:spcBef>
                <a:spcPct val="20000"/>
              </a:spcBef>
              <a:spcAft>
                <a:spcPts val="0"/>
              </a:spcAft>
              <a:buFont typeface="Arial" pitchFamily="34" charset="0"/>
              <a:buChar char="•"/>
              <a:defRPr/>
            </a:pPr>
            <a:r>
              <a:rPr lang="en-PH" sz="2400" dirty="0"/>
              <a:t>Republic Act No. 10625 or the Philippine Statistical Act of 2013 enacted on September 12, 2013</a:t>
            </a:r>
            <a:endParaRPr lang="en-US" sz="2400" b="1" u="sng" dirty="0" smtClean="0">
              <a:solidFill>
                <a:srgbClr val="0000FF"/>
              </a:solidFill>
              <a:latin typeface="+mn-lt"/>
              <a:cs typeface="Arial" pitchFamily="34" charset="0"/>
            </a:endParaRPr>
          </a:p>
        </p:txBody>
      </p:sp>
      <p:sp>
        <p:nvSpPr>
          <p:cNvPr id="8"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3</a:t>
            </a:fld>
            <a:endParaRPr lang="en-PH" dirty="0"/>
          </a:p>
        </p:txBody>
      </p:sp>
      <p:sp>
        <p:nvSpPr>
          <p:cNvPr id="6" name="TextBox 5"/>
          <p:cNvSpPr txBox="1"/>
          <p:nvPr/>
        </p:nvSpPr>
        <p:spPr>
          <a:xfrm>
            <a:off x="5105400" y="304800"/>
            <a:ext cx="2667000" cy="553998"/>
          </a:xfrm>
          <a:prstGeom prst="rect">
            <a:avLst/>
          </a:prstGeom>
          <a:noFill/>
        </p:spPr>
        <p:txBody>
          <a:bodyPr wrap="square" rtlCol="0">
            <a:spAutoFit/>
          </a:bodyPr>
          <a:lstStyle/>
          <a:p>
            <a:r>
              <a:rPr lang="en-US" sz="1000" dirty="0">
                <a:solidFill>
                  <a:srgbClr val="0000FF"/>
                </a:solidFill>
                <a:cs typeface="Arial" pitchFamily="34" charset="0"/>
              </a:rPr>
              <a:t>Civil Registration </a:t>
            </a:r>
            <a:br>
              <a:rPr lang="en-US" sz="1000" dirty="0">
                <a:solidFill>
                  <a:srgbClr val="0000FF"/>
                </a:solidFill>
                <a:cs typeface="Arial" pitchFamily="34" charset="0"/>
              </a:rPr>
            </a:br>
            <a:r>
              <a:rPr lang="en-US" sz="1000" dirty="0">
                <a:solidFill>
                  <a:srgbClr val="0000FF"/>
                </a:solidFill>
                <a:cs typeface="Arial" pitchFamily="34" charset="0"/>
              </a:rPr>
              <a:t>Operational Functions and Activities In The Philippines</a:t>
            </a:r>
            <a:endParaRPr lang="en-GB" sz="1000" dirty="0"/>
          </a:p>
        </p:txBody>
      </p:sp>
    </p:spTree>
    <p:extLst>
      <p:ext uri="{BB962C8B-B14F-4D97-AF65-F5344CB8AC3E}">
        <p14:creationId xmlns:p14="http://schemas.microsoft.com/office/powerpoint/2010/main" val="2652933848"/>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bwMode="auto">
          <a:xfrm>
            <a:off x="323528" y="-27384"/>
            <a:ext cx="8136904" cy="79375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200" dirty="0" smtClean="0"/>
              <a:t>Live Birth</a:t>
            </a:r>
          </a:p>
        </p:txBody>
      </p:sp>
      <p:sp>
        <p:nvSpPr>
          <p:cNvPr id="2054" name="Content Placeholder 1"/>
          <p:cNvSpPr>
            <a:spLocks noGrp="1"/>
          </p:cNvSpPr>
          <p:nvPr>
            <p:ph idx="1"/>
          </p:nvPr>
        </p:nvSpPr>
        <p:spPr>
          <a:xfrm>
            <a:off x="251520" y="980729"/>
            <a:ext cx="6552728" cy="2880320"/>
          </a:xfrm>
        </p:spPr>
        <p:txBody>
          <a:bodyPr/>
          <a:lstStyle/>
          <a:p>
            <a:pPr marL="457200" indent="-457200" algn="just">
              <a:buBlip>
                <a:blip r:embed="rId3"/>
              </a:buBlip>
            </a:pPr>
            <a:r>
              <a:rPr lang="en-PH" sz="2800" dirty="0" smtClean="0"/>
              <a:t>is the complete expulsion or extraction from its mother of a product of conception, irrespective of the duration of pregnancy, which, after such separation, breaths or shows any other evidence of life.</a:t>
            </a:r>
          </a:p>
          <a:p>
            <a:endParaRPr lang="en-GB" sz="2800" dirty="0" smtClean="0"/>
          </a:p>
        </p:txBody>
      </p:sp>
      <p:sp>
        <p:nvSpPr>
          <p:cNvPr id="6" name="Rectangle 5"/>
          <p:cNvSpPr/>
          <p:nvPr/>
        </p:nvSpPr>
        <p:spPr>
          <a:xfrm>
            <a:off x="179512" y="3645024"/>
            <a:ext cx="8712968" cy="2448272"/>
          </a:xfrm>
          <a:prstGeom prst="rect">
            <a:avLst/>
          </a:prstGeom>
          <a:solidFill>
            <a:srgbClr val="DF6B5B"/>
          </a:solidFill>
          <a:effectLst>
            <a:outerShdw blurRad="40000" dist="23000" dir="5400000" rotWithShape="0">
              <a:srgbClr val="000000">
                <a:alpha val="35000"/>
              </a:srgbClr>
            </a:outerShdw>
            <a:softEdge rad="317500"/>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PH"/>
          </a:p>
        </p:txBody>
      </p:sp>
      <p:sp>
        <p:nvSpPr>
          <p:cNvPr id="7" name="Rectangle 6"/>
          <p:cNvSpPr/>
          <p:nvPr/>
        </p:nvSpPr>
        <p:spPr>
          <a:xfrm>
            <a:off x="539552" y="4047198"/>
            <a:ext cx="7920880" cy="1545038"/>
          </a:xfrm>
          <a:prstGeom prst="rect">
            <a:avLst/>
          </a:prstGeom>
        </p:spPr>
        <p:txBody>
          <a:bodyPr wrap="square">
            <a:spAutoFit/>
          </a:bodyPr>
          <a:lstStyle/>
          <a:p>
            <a:pPr marL="342900" indent="-342900">
              <a:spcBef>
                <a:spcPct val="20000"/>
              </a:spcBef>
              <a:defRPr/>
            </a:pPr>
            <a:r>
              <a:rPr lang="en-US" sz="2400" b="1" dirty="0" smtClean="0">
                <a:solidFill>
                  <a:schemeClr val="bg1"/>
                </a:solidFill>
              </a:rPr>
              <a:t>EXCEPTIONS:</a:t>
            </a:r>
          </a:p>
          <a:p>
            <a:pPr marL="342900" indent="-342900" algn="just">
              <a:spcBef>
                <a:spcPct val="20000"/>
              </a:spcBef>
              <a:defRPr/>
            </a:pPr>
            <a:r>
              <a:rPr lang="en-US" sz="2200" dirty="0" smtClean="0">
                <a:solidFill>
                  <a:schemeClr val="bg1"/>
                </a:solidFill>
              </a:rPr>
              <a:t>	If the fetus had an intra-uterine life of less than 7 months, it is not deemed born if it dies within 24 hours after its complete delivery from the maternal womb (Art. 41, R.A. 386)</a:t>
            </a:r>
            <a:endParaRPr lang="en-US" sz="2200" dirty="0">
              <a:solidFill>
                <a:schemeClr val="bg1"/>
              </a:solidFill>
            </a:endParaRPr>
          </a:p>
        </p:txBody>
      </p:sp>
      <p:pic>
        <p:nvPicPr>
          <p:cNvPr id="9" name="Picture 8" descr="live birth.png"/>
          <p:cNvPicPr>
            <a:picLocks noChangeAspect="1"/>
          </p:cNvPicPr>
          <p:nvPr/>
        </p:nvPicPr>
        <p:blipFill>
          <a:blip r:embed="rId4" cstate="print">
            <a:duotone>
              <a:prstClr val="black"/>
              <a:srgbClr val="B43323">
                <a:tint val="45000"/>
                <a:satMod val="400000"/>
              </a:srgbClr>
            </a:duotone>
          </a:blip>
          <a:stretch>
            <a:fillRect/>
          </a:stretch>
        </p:blipFill>
        <p:spPr>
          <a:xfrm>
            <a:off x="6462653" y="567125"/>
            <a:ext cx="2933883" cy="2933883"/>
          </a:xfrm>
          <a:prstGeom prst="rect">
            <a:avLst/>
          </a:prstGeom>
        </p:spPr>
      </p:pic>
    </p:spTree>
    <p:extLst>
      <p:ext uri="{BB962C8B-B14F-4D97-AF65-F5344CB8AC3E}">
        <p14:creationId xmlns:p14="http://schemas.microsoft.com/office/powerpoint/2010/main" val="3052302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C2084E-476D-4D6D-9A0A-299AFB3A7CC2}" type="slidenum">
              <a:rPr lang="en-PH" smtClean="0"/>
              <a:pPr/>
              <a:t>5</a:t>
            </a:fld>
            <a:endParaRPr lang="en-PH"/>
          </a:p>
        </p:txBody>
      </p:sp>
      <p:sp>
        <p:nvSpPr>
          <p:cNvPr id="6" name="Rounded Rectangle 5"/>
          <p:cNvSpPr/>
          <p:nvPr/>
        </p:nvSpPr>
        <p:spPr>
          <a:xfrm>
            <a:off x="578223" y="2948781"/>
            <a:ext cx="19812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Health Facility</a:t>
            </a:r>
            <a:endParaRPr lang="en-PH" dirty="0"/>
          </a:p>
        </p:txBody>
      </p:sp>
      <p:sp>
        <p:nvSpPr>
          <p:cNvPr id="7" name="Content Placeholder 6"/>
          <p:cNvSpPr>
            <a:spLocks noGrp="1"/>
          </p:cNvSpPr>
          <p:nvPr>
            <p:ph idx="1"/>
          </p:nvPr>
        </p:nvSpPr>
        <p:spPr>
          <a:xfrm>
            <a:off x="3260912" y="2948781"/>
            <a:ext cx="2317376"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smtClean="0"/>
              <a:t> </a:t>
            </a:r>
            <a:r>
              <a:rPr lang="en-US" sz="1800" dirty="0" smtClean="0">
                <a:solidFill>
                  <a:schemeClr val="tx1"/>
                </a:solidFill>
              </a:rPr>
              <a:t>Local Civil Registry Office</a:t>
            </a:r>
            <a:endParaRPr lang="en-PH" sz="1800" dirty="0"/>
          </a:p>
        </p:txBody>
      </p:sp>
      <p:sp>
        <p:nvSpPr>
          <p:cNvPr id="8" name="Content Placeholder 6"/>
          <p:cNvSpPr txBox="1">
            <a:spLocks/>
          </p:cNvSpPr>
          <p:nvPr/>
        </p:nvSpPr>
        <p:spPr>
          <a:xfrm>
            <a:off x="6279777" y="2948781"/>
            <a:ext cx="2317376" cy="91440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fontAlgn="auto">
              <a:spcAft>
                <a:spcPts val="0"/>
              </a:spcAft>
              <a:buFont typeface="Arial" pitchFamily="34" charset="0"/>
              <a:buNone/>
            </a:pPr>
            <a:r>
              <a:rPr lang="en-US" sz="1800" dirty="0" smtClean="0"/>
              <a:t>Philippine Statistics Authority</a:t>
            </a:r>
            <a:endParaRPr lang="en-PH" sz="1800" dirty="0"/>
          </a:p>
        </p:txBody>
      </p:sp>
      <p:cxnSp>
        <p:nvCxnSpPr>
          <p:cNvPr id="10" name="Straight Arrow Connector 9"/>
          <p:cNvCxnSpPr>
            <a:stCxn id="6" idx="3"/>
            <a:endCxn id="7" idx="1"/>
          </p:cNvCxnSpPr>
          <p:nvPr/>
        </p:nvCxnSpPr>
        <p:spPr>
          <a:xfrm>
            <a:off x="2559423" y="3405981"/>
            <a:ext cx="701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5578288" y="3405981"/>
            <a:ext cx="701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itle 15"/>
          <p:cNvSpPr txBox="1">
            <a:spLocks noGrp="1"/>
          </p:cNvSpPr>
          <p:nvPr>
            <p:ph type="title"/>
          </p:nvPr>
        </p:nvSpPr>
        <p:spPr>
          <a:xfrm>
            <a:off x="76200" y="384891"/>
            <a:ext cx="4724400" cy="646331"/>
          </a:xfrm>
          <a:prstGeom prst="rect">
            <a:avLst/>
          </a:prstGeom>
          <a:noFill/>
        </p:spPr>
        <p:txBody>
          <a:bodyPr wrap="square" rtlCol="0">
            <a:spAutoFit/>
          </a:bodyPr>
          <a:lstStyle/>
          <a:p>
            <a:r>
              <a:rPr lang="en-PH" sz="3600" b="1" dirty="0" smtClean="0">
                <a:latin typeface="+mn-lt"/>
              </a:rPr>
              <a:t>Functional Components </a:t>
            </a:r>
            <a:endParaRPr lang="en-PH" sz="3600" b="1" dirty="0">
              <a:latin typeface="+mn-lt"/>
            </a:endParaRPr>
          </a:p>
        </p:txBody>
      </p:sp>
      <p:sp>
        <p:nvSpPr>
          <p:cNvPr id="17" name="Rectangle 16"/>
          <p:cNvSpPr/>
          <p:nvPr/>
        </p:nvSpPr>
        <p:spPr>
          <a:xfrm>
            <a:off x="457200" y="1488422"/>
            <a:ext cx="4572000" cy="701731"/>
          </a:xfrm>
          <a:prstGeom prst="rect">
            <a:avLst/>
          </a:prstGeom>
        </p:spPr>
        <p:txBody>
          <a:bodyPr>
            <a:spAutoFit/>
          </a:bodyPr>
          <a:lstStyle/>
          <a:p>
            <a:pPr marL="342900" lvl="0" indent="-342900" fontAlgn="auto">
              <a:spcBef>
                <a:spcPct val="20000"/>
              </a:spcBef>
              <a:spcAft>
                <a:spcPts val="0"/>
              </a:spcAft>
              <a:defRPr/>
            </a:pPr>
            <a:r>
              <a:rPr lang="en-US" b="1" dirty="0" smtClean="0"/>
              <a:t>BIRTH REGISTRATION</a:t>
            </a:r>
            <a:endParaRPr lang="en-US" b="1" dirty="0"/>
          </a:p>
          <a:p>
            <a:pPr marL="342900" lvl="0" indent="-342900" fontAlgn="auto">
              <a:spcBef>
                <a:spcPct val="20000"/>
              </a:spcBef>
              <a:spcAft>
                <a:spcPts val="0"/>
              </a:spcAft>
              <a:defRPr/>
            </a:pPr>
            <a:r>
              <a:rPr lang="en-US" b="1" i="1" dirty="0"/>
              <a:t>I . Birth in a health facility </a:t>
            </a:r>
          </a:p>
        </p:txBody>
      </p:sp>
    </p:spTree>
    <p:extLst>
      <p:ext uri="{BB962C8B-B14F-4D97-AF65-F5344CB8AC3E}">
        <p14:creationId xmlns:p14="http://schemas.microsoft.com/office/powerpoint/2010/main" val="793953268"/>
      </p:ext>
    </p:extLst>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C2084E-476D-4D6D-9A0A-299AFB3A7CC2}" type="slidenum">
              <a:rPr lang="en-PH" smtClean="0"/>
              <a:pPr/>
              <a:t>6</a:t>
            </a:fld>
            <a:endParaRPr lang="en-PH"/>
          </a:p>
        </p:txBody>
      </p:sp>
      <p:sp>
        <p:nvSpPr>
          <p:cNvPr id="6" name="Rounded Rectangle 5"/>
          <p:cNvSpPr/>
          <p:nvPr/>
        </p:nvSpPr>
        <p:spPr>
          <a:xfrm>
            <a:off x="578223" y="2948781"/>
            <a:ext cx="19812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Attendant at birth</a:t>
            </a:r>
            <a:endParaRPr lang="en-PH" dirty="0"/>
          </a:p>
        </p:txBody>
      </p:sp>
      <p:sp>
        <p:nvSpPr>
          <p:cNvPr id="7" name="Content Placeholder 6"/>
          <p:cNvSpPr>
            <a:spLocks noGrp="1"/>
          </p:cNvSpPr>
          <p:nvPr>
            <p:ph idx="1"/>
          </p:nvPr>
        </p:nvSpPr>
        <p:spPr>
          <a:xfrm>
            <a:off x="3260912" y="2948781"/>
            <a:ext cx="2317376"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smtClean="0"/>
              <a:t> </a:t>
            </a:r>
            <a:r>
              <a:rPr lang="en-US" sz="1800" dirty="0" smtClean="0">
                <a:solidFill>
                  <a:schemeClr val="tx1"/>
                </a:solidFill>
              </a:rPr>
              <a:t>Local Civil Registry Office</a:t>
            </a:r>
            <a:endParaRPr lang="en-PH" sz="1800" dirty="0"/>
          </a:p>
        </p:txBody>
      </p:sp>
      <p:sp>
        <p:nvSpPr>
          <p:cNvPr id="8" name="Content Placeholder 6"/>
          <p:cNvSpPr txBox="1">
            <a:spLocks/>
          </p:cNvSpPr>
          <p:nvPr/>
        </p:nvSpPr>
        <p:spPr>
          <a:xfrm>
            <a:off x="6279777" y="2948781"/>
            <a:ext cx="2317376" cy="91440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fontAlgn="auto">
              <a:spcAft>
                <a:spcPts val="0"/>
              </a:spcAft>
              <a:buFont typeface="Arial" pitchFamily="34" charset="0"/>
              <a:buNone/>
            </a:pPr>
            <a:r>
              <a:rPr lang="en-US" sz="1800" dirty="0" smtClean="0"/>
              <a:t>Philippine Statistics Authority</a:t>
            </a:r>
            <a:endParaRPr lang="en-PH" sz="1800" dirty="0"/>
          </a:p>
        </p:txBody>
      </p:sp>
      <p:cxnSp>
        <p:nvCxnSpPr>
          <p:cNvPr id="10" name="Straight Arrow Connector 9"/>
          <p:cNvCxnSpPr>
            <a:stCxn id="6" idx="3"/>
            <a:endCxn id="7" idx="1"/>
          </p:cNvCxnSpPr>
          <p:nvPr/>
        </p:nvCxnSpPr>
        <p:spPr>
          <a:xfrm>
            <a:off x="2559423" y="3405981"/>
            <a:ext cx="701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5578288" y="3405981"/>
            <a:ext cx="701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itle 15"/>
          <p:cNvSpPr txBox="1">
            <a:spLocks noGrp="1"/>
          </p:cNvSpPr>
          <p:nvPr>
            <p:ph type="title"/>
          </p:nvPr>
        </p:nvSpPr>
        <p:spPr>
          <a:xfrm>
            <a:off x="76200" y="384891"/>
            <a:ext cx="4724400" cy="646331"/>
          </a:xfrm>
          <a:prstGeom prst="rect">
            <a:avLst/>
          </a:prstGeom>
          <a:noFill/>
        </p:spPr>
        <p:txBody>
          <a:bodyPr wrap="square" rtlCol="0">
            <a:spAutoFit/>
          </a:bodyPr>
          <a:lstStyle/>
          <a:p>
            <a:r>
              <a:rPr lang="en-PH" sz="3600" b="1" dirty="0" smtClean="0">
                <a:latin typeface="+mn-lt"/>
              </a:rPr>
              <a:t>Functional Components </a:t>
            </a:r>
            <a:endParaRPr lang="en-PH" sz="3600" b="1" dirty="0">
              <a:latin typeface="+mn-lt"/>
            </a:endParaRPr>
          </a:p>
        </p:txBody>
      </p:sp>
      <p:sp>
        <p:nvSpPr>
          <p:cNvPr id="17" name="Rectangle 16"/>
          <p:cNvSpPr/>
          <p:nvPr/>
        </p:nvSpPr>
        <p:spPr>
          <a:xfrm>
            <a:off x="457200" y="1488422"/>
            <a:ext cx="4800600" cy="701731"/>
          </a:xfrm>
          <a:prstGeom prst="rect">
            <a:avLst/>
          </a:prstGeom>
        </p:spPr>
        <p:txBody>
          <a:bodyPr wrap="square">
            <a:spAutoFit/>
          </a:bodyPr>
          <a:lstStyle/>
          <a:p>
            <a:pPr marL="342900" lvl="0" indent="-342900" fontAlgn="auto">
              <a:spcBef>
                <a:spcPct val="20000"/>
              </a:spcBef>
              <a:spcAft>
                <a:spcPts val="0"/>
              </a:spcAft>
              <a:defRPr/>
            </a:pPr>
            <a:r>
              <a:rPr lang="en-US" b="1" dirty="0" smtClean="0"/>
              <a:t>BIRTH REGISTRATION</a:t>
            </a:r>
            <a:endParaRPr lang="en-US" b="1" dirty="0"/>
          </a:p>
          <a:p>
            <a:pPr marL="342900" indent="-342900" fontAlgn="auto">
              <a:spcBef>
                <a:spcPct val="20000"/>
              </a:spcBef>
              <a:spcAft>
                <a:spcPts val="0"/>
              </a:spcAft>
              <a:defRPr/>
            </a:pPr>
            <a:r>
              <a:rPr lang="en-US" b="1" i="1" dirty="0" smtClean="0"/>
              <a:t>II </a:t>
            </a:r>
            <a:r>
              <a:rPr lang="en-US" b="1" i="1" dirty="0"/>
              <a:t>. </a:t>
            </a:r>
            <a:r>
              <a:rPr lang="en-US" b="1" i="1" dirty="0" smtClean="0"/>
              <a:t>Outside </a:t>
            </a:r>
            <a:r>
              <a:rPr lang="en-US" b="1" i="1" dirty="0"/>
              <a:t>a health facility </a:t>
            </a:r>
            <a:r>
              <a:rPr lang="en-US" b="1" i="1" dirty="0" smtClean="0"/>
              <a:t>(</a:t>
            </a:r>
            <a:r>
              <a:rPr lang="en-US" b="1" i="1" dirty="0"/>
              <a:t>home births</a:t>
            </a:r>
            <a:r>
              <a:rPr lang="en-US" b="1" i="1" dirty="0" smtClean="0"/>
              <a:t>)</a:t>
            </a:r>
            <a:endParaRPr lang="en-US" b="1" i="1" dirty="0"/>
          </a:p>
        </p:txBody>
      </p:sp>
    </p:spTree>
    <p:extLst>
      <p:ext uri="{BB962C8B-B14F-4D97-AF65-F5344CB8AC3E}">
        <p14:creationId xmlns:p14="http://schemas.microsoft.com/office/powerpoint/2010/main" val="227679065"/>
      </p:ext>
    </p:extLst>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ocuments\OFFICE FILES\8th NWCR\New folder\20160816_130832.jpg"/>
          <p:cNvPicPr>
            <a:picLocks noChangeAspect="1" noChangeArrowheads="1"/>
          </p:cNvPicPr>
          <p:nvPr/>
        </p:nvPicPr>
        <p:blipFill>
          <a:blip r:embed="rId3" cstate="print"/>
          <a:srcRect l="-2" r="8931" b="2771"/>
          <a:stretch>
            <a:fillRect/>
          </a:stretch>
        </p:blipFill>
        <p:spPr bwMode="auto">
          <a:xfrm>
            <a:off x="7308304" y="908719"/>
            <a:ext cx="1763688" cy="2938069"/>
          </a:xfrm>
          <a:prstGeom prst="rect">
            <a:avLst/>
          </a:prstGeom>
          <a:noFill/>
          <a:ln w="9525">
            <a:noFill/>
            <a:miter lim="800000"/>
            <a:headEnd/>
            <a:tailEnd/>
          </a:ln>
          <a:effectLst>
            <a:softEdge rad="127000"/>
          </a:effectLst>
        </p:spPr>
      </p:pic>
      <p:sp>
        <p:nvSpPr>
          <p:cNvPr id="10" name="Title 10"/>
          <p:cNvSpPr txBox="1">
            <a:spLocks/>
          </p:cNvSpPr>
          <p:nvPr/>
        </p:nvSpPr>
        <p:spPr bwMode="auto">
          <a:xfrm>
            <a:off x="251520" y="44624"/>
            <a:ext cx="8136904"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mj-ea"/>
                <a:cs typeface="+mj-cs"/>
              </a:rPr>
              <a:t>Birth Registration Procedures</a:t>
            </a:r>
          </a:p>
        </p:txBody>
      </p:sp>
      <p:pic>
        <p:nvPicPr>
          <p:cNvPr id="12" name="Picture 11" descr="BOARD.png"/>
          <p:cNvPicPr>
            <a:picLocks noChangeAspect="1"/>
          </p:cNvPicPr>
          <p:nvPr/>
        </p:nvPicPr>
        <p:blipFill>
          <a:blip r:embed="rId4" cstate="print"/>
          <a:stretch>
            <a:fillRect/>
          </a:stretch>
        </p:blipFill>
        <p:spPr>
          <a:xfrm>
            <a:off x="395536" y="908720"/>
            <a:ext cx="2268252" cy="4536504"/>
          </a:xfrm>
          <a:prstGeom prst="rect">
            <a:avLst/>
          </a:prstGeom>
        </p:spPr>
      </p:pic>
      <p:sp>
        <p:nvSpPr>
          <p:cNvPr id="6" name="Rectangle 3"/>
          <p:cNvSpPr txBox="1">
            <a:spLocks noChangeArrowheads="1"/>
          </p:cNvSpPr>
          <p:nvPr/>
        </p:nvSpPr>
        <p:spPr>
          <a:xfrm>
            <a:off x="359024" y="3104982"/>
            <a:ext cx="2340768"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b="1" dirty="0" smtClean="0">
                <a:solidFill>
                  <a:srgbClr val="B43323"/>
                </a:solidFill>
              </a:rPr>
              <a:t>How</a:t>
            </a:r>
          </a:p>
          <a:p>
            <a:r>
              <a:rPr lang="en-US" altLang="en-US" sz="4000" b="1" dirty="0" smtClean="0">
                <a:solidFill>
                  <a:srgbClr val="B43323"/>
                </a:solidFill>
              </a:rPr>
              <a:t>to</a:t>
            </a:r>
          </a:p>
          <a:p>
            <a:r>
              <a:rPr lang="en-US" altLang="en-US" sz="4000" b="1" dirty="0" smtClean="0">
                <a:solidFill>
                  <a:srgbClr val="B43323"/>
                </a:solidFill>
              </a:rPr>
              <a:t>Register</a:t>
            </a:r>
          </a:p>
        </p:txBody>
      </p:sp>
      <p:sp>
        <p:nvSpPr>
          <p:cNvPr id="11" name="Content Placeholder 2"/>
          <p:cNvSpPr>
            <a:spLocks noGrp="1"/>
          </p:cNvSpPr>
          <p:nvPr>
            <p:ph idx="1"/>
          </p:nvPr>
        </p:nvSpPr>
        <p:spPr>
          <a:xfrm>
            <a:off x="2195736" y="1196752"/>
            <a:ext cx="5893777" cy="4589462"/>
          </a:xfrm>
        </p:spPr>
        <p:txBody>
          <a:bodyPr>
            <a:normAutofit/>
          </a:bodyPr>
          <a:lstStyle/>
          <a:p>
            <a:pPr marL="457200" indent="-457200">
              <a:buBlip>
                <a:blip r:embed="rId5"/>
              </a:buBlip>
              <a:defRPr/>
            </a:pPr>
            <a:r>
              <a:rPr lang="en-US" sz="2800" dirty="0"/>
              <a:t>Four </a:t>
            </a:r>
            <a:r>
              <a:rPr lang="en-US" sz="2800" dirty="0" smtClean="0"/>
              <a:t>copies </a:t>
            </a:r>
            <a:r>
              <a:rPr lang="en-US" sz="2800" dirty="0"/>
              <a:t>of Certificate of </a:t>
            </a:r>
            <a:r>
              <a:rPr lang="en-US" sz="2800" dirty="0" smtClean="0"/>
              <a:t>                  Live </a:t>
            </a:r>
            <a:r>
              <a:rPr lang="en-US" sz="2800" dirty="0"/>
              <a:t>Birth </a:t>
            </a:r>
            <a:r>
              <a:rPr lang="en-US" sz="2800" dirty="0" smtClean="0"/>
              <a:t> shall </a:t>
            </a:r>
            <a:r>
              <a:rPr lang="en-US" sz="2800" dirty="0"/>
              <a:t>be accomplished and submitted to the LCRO for registration</a:t>
            </a:r>
          </a:p>
          <a:p>
            <a:pPr lvl="1">
              <a:defRPr/>
            </a:pPr>
            <a:r>
              <a:rPr lang="en-US" dirty="0" smtClean="0"/>
              <a:t>1</a:t>
            </a:r>
            <a:r>
              <a:rPr lang="en-US" baseline="30000" dirty="0" smtClean="0"/>
              <a:t>st</a:t>
            </a:r>
            <a:r>
              <a:rPr lang="en-US" dirty="0" smtClean="0"/>
              <a:t>  </a:t>
            </a:r>
            <a:r>
              <a:rPr lang="en-US" dirty="0"/>
              <a:t>copy to the registrant; </a:t>
            </a:r>
            <a:endParaRPr lang="en-PH" dirty="0"/>
          </a:p>
          <a:p>
            <a:pPr lvl="1">
              <a:defRPr/>
            </a:pPr>
            <a:r>
              <a:rPr lang="en-US" dirty="0" smtClean="0"/>
              <a:t>2</a:t>
            </a:r>
            <a:r>
              <a:rPr lang="en-US" baseline="30000" dirty="0" smtClean="0"/>
              <a:t>nd</a:t>
            </a:r>
            <a:r>
              <a:rPr lang="en-US" dirty="0" smtClean="0"/>
              <a:t>  </a:t>
            </a:r>
            <a:r>
              <a:rPr lang="en-US" dirty="0"/>
              <a:t>copy to the OCRG; </a:t>
            </a:r>
            <a:endParaRPr lang="en-PH" dirty="0"/>
          </a:p>
          <a:p>
            <a:pPr lvl="1">
              <a:defRPr/>
            </a:pPr>
            <a:r>
              <a:rPr lang="en-US" dirty="0" smtClean="0"/>
              <a:t>3</a:t>
            </a:r>
            <a:r>
              <a:rPr lang="en-US" baseline="30000" dirty="0" smtClean="0"/>
              <a:t>rd</a:t>
            </a:r>
            <a:r>
              <a:rPr lang="en-US" dirty="0" smtClean="0"/>
              <a:t>  </a:t>
            </a:r>
            <a:r>
              <a:rPr lang="en-US" dirty="0"/>
              <a:t>copy shall be retained at the LCRO; and</a:t>
            </a:r>
            <a:endParaRPr lang="en-PH" dirty="0"/>
          </a:p>
          <a:p>
            <a:pPr lvl="1">
              <a:defRPr/>
            </a:pPr>
            <a:r>
              <a:rPr lang="en-US" dirty="0" smtClean="0"/>
              <a:t>4</a:t>
            </a:r>
            <a:r>
              <a:rPr lang="en-US" baseline="30000" dirty="0" smtClean="0"/>
              <a:t>th</a:t>
            </a:r>
            <a:r>
              <a:rPr lang="en-US" dirty="0" smtClean="0"/>
              <a:t>  </a:t>
            </a:r>
            <a:r>
              <a:rPr lang="en-US" dirty="0"/>
              <a:t>copy to the attendant at birth</a:t>
            </a:r>
            <a:endParaRPr lang="en-PH" dirty="0"/>
          </a:p>
        </p:txBody>
      </p:sp>
    </p:spTree>
    <p:extLst>
      <p:ext uri="{BB962C8B-B14F-4D97-AF65-F5344CB8AC3E}">
        <p14:creationId xmlns:p14="http://schemas.microsoft.com/office/powerpoint/2010/main" val="2189449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48580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b="1" dirty="0" smtClean="0"/>
              <a:t>Where to Register </a:t>
            </a:r>
          </a:p>
        </p:txBody>
      </p:sp>
      <p:sp>
        <p:nvSpPr>
          <p:cNvPr id="9" name="Rectangle 3"/>
          <p:cNvSpPr txBox="1">
            <a:spLocks noChangeArrowheads="1"/>
          </p:cNvSpPr>
          <p:nvPr/>
        </p:nvSpPr>
        <p:spPr>
          <a:xfrm>
            <a:off x="755576" y="1879104"/>
            <a:ext cx="4193704" cy="685800"/>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2"/>
              </a:buClr>
            </a:pPr>
            <a:r>
              <a:rPr lang="en-US" altLang="en-US" sz="3200" b="1" dirty="0" smtClean="0">
                <a:latin typeface="Calibri" pitchFamily="34" charset="0"/>
                <a:cs typeface="Arial" panose="020B0604020202020204" pitchFamily="34" charset="0"/>
              </a:rPr>
              <a:t>General Rule:</a:t>
            </a:r>
          </a:p>
        </p:txBody>
      </p:sp>
      <p:sp>
        <p:nvSpPr>
          <p:cNvPr id="10" name="Rectangle 4"/>
          <p:cNvSpPr>
            <a:spLocks noChangeArrowheads="1"/>
          </p:cNvSpPr>
          <p:nvPr/>
        </p:nvSpPr>
        <p:spPr bwMode="auto">
          <a:xfrm>
            <a:off x="611560" y="2759590"/>
            <a:ext cx="4724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accent2"/>
              </a:buClr>
              <a:buBlip>
                <a:blip r:embed="rId2"/>
              </a:buBlip>
            </a:pPr>
            <a:r>
              <a:rPr lang="en-US" altLang="en-US" sz="3200" dirty="0">
                <a:latin typeface="Calibri" pitchFamily="34" charset="0"/>
              </a:rPr>
              <a:t>The place of registration is the city/municipality where the event occurs</a:t>
            </a:r>
          </a:p>
        </p:txBody>
      </p:sp>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t="1817"/>
          <a:stretch>
            <a:fillRect/>
          </a:stretch>
        </p:blipFill>
        <p:spPr bwMode="auto">
          <a:xfrm>
            <a:off x="5292080" y="1823486"/>
            <a:ext cx="3573016" cy="405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0"/>
          <p:cNvSpPr txBox="1">
            <a:spLocks/>
          </p:cNvSpPr>
          <p:nvPr/>
        </p:nvSpPr>
        <p:spPr bwMode="auto">
          <a:xfrm>
            <a:off x="264967" y="42962"/>
            <a:ext cx="6048672"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mj-ea"/>
                <a:cs typeface="+mj-cs"/>
              </a:rPr>
              <a:t>Birth Registration Procedures</a:t>
            </a:r>
          </a:p>
        </p:txBody>
      </p:sp>
    </p:spTree>
    <p:extLst>
      <p:ext uri="{BB962C8B-B14F-4D97-AF65-F5344CB8AC3E}">
        <p14:creationId xmlns:p14="http://schemas.microsoft.com/office/powerpoint/2010/main" val="1648602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itle 10"/>
          <p:cNvSpPr>
            <a:spLocks noGrp="1"/>
          </p:cNvSpPr>
          <p:nvPr>
            <p:ph type="title"/>
          </p:nvPr>
        </p:nvSpPr>
        <p:spPr bwMode="auto">
          <a:xfrm>
            <a:off x="120458" y="1110602"/>
            <a:ext cx="5715000" cy="79375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600" dirty="0" smtClean="0"/>
              <a:t>Reporting of vital event abroad</a:t>
            </a:r>
            <a:br>
              <a:rPr lang="en-US" sz="3600" dirty="0" smtClean="0"/>
            </a:br>
            <a:endParaRPr lang="en-PH" sz="3600" dirty="0" smtClean="0"/>
          </a:p>
        </p:txBody>
      </p:sp>
      <p:sp>
        <p:nvSpPr>
          <p:cNvPr id="71685" name="Content Placeholder 7"/>
          <p:cNvSpPr>
            <a:spLocks noGrp="1"/>
          </p:cNvSpPr>
          <p:nvPr>
            <p:ph idx="1"/>
          </p:nvPr>
        </p:nvSpPr>
        <p:spPr>
          <a:xfrm>
            <a:off x="461305" y="2000519"/>
            <a:ext cx="5257800" cy="3616325"/>
          </a:xfrm>
        </p:spPr>
        <p:txBody>
          <a:bodyPr>
            <a:normAutofit fontScale="92500"/>
          </a:bodyPr>
          <a:lstStyle/>
          <a:p>
            <a:pPr algn="just">
              <a:buFont typeface="Wingdings" pitchFamily="2" charset="2"/>
              <a:buChar char="§"/>
            </a:pPr>
            <a:r>
              <a:rPr lang="en-PH" sz="2400" dirty="0" smtClean="0"/>
              <a:t>All vital events occurring to Filipinos residing abroad (permanently or temporarily) shall be reported to the Philippine Foreign Service </a:t>
            </a:r>
            <a:r>
              <a:rPr lang="en-PH" sz="2400" dirty="0" smtClean="0"/>
              <a:t>Post </a:t>
            </a:r>
            <a:r>
              <a:rPr lang="en-PH" sz="2400" dirty="0" smtClean="0"/>
              <a:t>of the country of residence or where the vital event took place or where none is located thereat, in the Philippine Foreign Service </a:t>
            </a:r>
            <a:r>
              <a:rPr lang="en-PH" sz="2400" dirty="0" smtClean="0"/>
              <a:t>Posts </a:t>
            </a:r>
            <a:r>
              <a:rPr lang="en-PH" sz="2400" dirty="0" smtClean="0"/>
              <a:t>of the country nearest the place of residence of the party concerned or where the vital event occurred </a:t>
            </a:r>
          </a:p>
          <a:p>
            <a:pPr algn="just">
              <a:buFont typeface="Wingdings" pitchFamily="2" charset="2"/>
              <a:buChar char="§"/>
            </a:pPr>
            <a:endParaRPr lang="en-PH" sz="2800" dirty="0" smtClean="0"/>
          </a:p>
        </p:txBody>
      </p:sp>
      <p:sp>
        <p:nvSpPr>
          <p:cNvPr id="4" name="Title 10"/>
          <p:cNvSpPr txBox="1">
            <a:spLocks/>
          </p:cNvSpPr>
          <p:nvPr/>
        </p:nvSpPr>
        <p:spPr bwMode="auto">
          <a:xfrm>
            <a:off x="228600" y="220685"/>
            <a:ext cx="6048672" cy="7937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dirty="0" smtClean="0">
                <a:ln>
                  <a:noFill/>
                </a:ln>
                <a:solidFill>
                  <a:srgbClr val="FF0000"/>
                </a:solidFill>
                <a:effectLst/>
                <a:uLnTx/>
                <a:uFillTx/>
                <a:latin typeface="+mj-lt"/>
                <a:ea typeface="+mj-ea"/>
                <a:cs typeface="+mj-cs"/>
              </a:rPr>
              <a:t>Birth Registration Procedures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810" y="28978"/>
            <a:ext cx="3215318" cy="5305022"/>
          </a:xfrm>
          <a:prstGeom prst="rect">
            <a:avLst/>
          </a:prstGeom>
        </p:spPr>
      </p:pic>
    </p:spTree>
    <p:extLst>
      <p:ext uri="{BB962C8B-B14F-4D97-AF65-F5344CB8AC3E}">
        <p14:creationId xmlns:p14="http://schemas.microsoft.com/office/powerpoint/2010/main" val="2208863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6077</TotalTime>
  <Words>1282</Words>
  <Application>Microsoft Office PowerPoint</Application>
  <PresentationFormat>On-screen Show (4:3)</PresentationFormat>
  <Paragraphs>195</Paragraphs>
  <Slides>28</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PGothic</vt:lpstr>
      <vt:lpstr>Arial</vt:lpstr>
      <vt:lpstr>Arial Black</vt:lpstr>
      <vt:lpstr>Calibri</vt:lpstr>
      <vt:lpstr>Monotype Sorts</vt:lpstr>
      <vt:lpstr>Times New Roman</vt:lpstr>
      <vt:lpstr>Trajan Pro</vt:lpstr>
      <vt:lpstr>Wingdings</vt:lpstr>
      <vt:lpstr>Office Theme</vt:lpstr>
      <vt:lpstr>  Civil Registration  Operational Functions and Activities: The Philippines Setting   ATTY. LOURDINES C. DELA CRUZ Director III, Philippine Statistics Authority  14 November 2017 Hanoi, Vietnam </vt:lpstr>
      <vt:lpstr>PowerPoint Presentation</vt:lpstr>
      <vt:lpstr>PowerPoint Presentation</vt:lpstr>
      <vt:lpstr>Live Birth</vt:lpstr>
      <vt:lpstr>Functional Components </vt:lpstr>
      <vt:lpstr>Functional Components </vt:lpstr>
      <vt:lpstr>PowerPoint Presentation</vt:lpstr>
      <vt:lpstr>PowerPoint Presentation</vt:lpstr>
      <vt:lpstr>Reporting of vital event abroad </vt:lpstr>
      <vt:lpstr>PowerPoint Presentation</vt:lpstr>
      <vt:lpstr>PowerPoint Presentation</vt:lpstr>
      <vt:lpstr>Birth Registration Procedures</vt:lpstr>
      <vt:lpstr>Delayed Registration of Birth</vt:lpstr>
      <vt:lpstr>PowerPoint Presentation</vt:lpstr>
      <vt:lpstr>PowerPoint Presentation</vt:lpstr>
      <vt:lpstr>Death </vt:lpstr>
      <vt:lpstr>Death </vt:lpstr>
      <vt:lpstr>PowerPoint Presentation</vt:lpstr>
      <vt:lpstr>PowerPoint Presentation</vt:lpstr>
      <vt:lpstr>PowerPoint Presentation</vt:lpstr>
      <vt:lpstr>PowerPoint Presentation</vt:lpstr>
      <vt:lpstr>Reglementary Period and Place of Registration</vt:lpstr>
      <vt:lpstr>Delayed Registration of Death</vt:lpstr>
      <vt:lpstr>Person Responsible to Report</vt:lpstr>
      <vt:lpstr>Civil Registration and Vital Statistics Process Flow</vt:lpstr>
      <vt:lpstr>PowerPoint Presentation</vt:lpstr>
      <vt:lpstr>PowerPoint Presentation</vt:lpstr>
      <vt:lpstr>PowerPoint Presentation</vt:lpstr>
    </vt:vector>
  </TitlesOfParts>
  <Company>United Nations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Lourd</cp:lastModifiedBy>
  <cp:revision>727</cp:revision>
  <dcterms:created xsi:type="dcterms:W3CDTF">2013-12-01T12:42:23Z</dcterms:created>
  <dcterms:modified xsi:type="dcterms:W3CDTF">2017-11-14T03:18:45Z</dcterms:modified>
</cp:coreProperties>
</file>